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144000" cx="6858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000000"/>
          </p15:clr>
        </p15:guide>
        <p15:guide id="2" orient="horz" pos="5299">
          <p15:clr>
            <a:srgbClr val="000000"/>
          </p15:clr>
        </p15:guide>
        <p15:guide id="3" orient="horz" pos="461">
          <p15:clr>
            <a:srgbClr val="000000"/>
          </p15:clr>
        </p15:guide>
        <p15:guide id="4" orient="horz" pos="643">
          <p15:clr>
            <a:srgbClr val="000000"/>
          </p15:clr>
        </p15:guide>
        <p15:guide id="5" orient="horz" pos="5117">
          <p15:clr>
            <a:srgbClr val="000000"/>
          </p15:clr>
        </p15:guide>
        <p15:guide id="6" pos="2160">
          <p15:clr>
            <a:srgbClr val="000000"/>
          </p15:clr>
        </p15:guide>
        <p15:guide id="7" pos="255">
          <p15:clr>
            <a:srgbClr val="000000"/>
          </p15:clr>
        </p15:guide>
        <p15:guide id="8" pos="4065">
          <p15:clr>
            <a:srgbClr val="000000"/>
          </p15:clr>
        </p15:guide>
        <p15:guide id="9" pos="357">
          <p15:clr>
            <a:srgbClr val="000000"/>
          </p15:clr>
        </p15:guide>
        <p15:guide id="10" pos="3963">
          <p15:clr>
            <a:srgbClr val="000000"/>
          </p15:clr>
        </p15:guide>
      </p15:sldGuideLst>
    </p:ext>
    <p:ext uri="http://customooxmlschemas.google.com/">
      <go:slidesCustomData xmlns:go="http://customooxmlschemas.google.com/" r:id="rId7" roundtripDataSignature="AMtx7mgh+lWhjtNBz7ZZrcQPRYEHg9seP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5299" orient="horz"/>
        <p:guide pos="461" orient="horz"/>
        <p:guide pos="643" orient="horz"/>
        <p:guide pos="5117" orient="horz"/>
        <p:guide pos="2160"/>
        <p:guide pos="255"/>
        <p:guide pos="4065"/>
        <p:guide pos="357"/>
        <p:guide pos="3963"/>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6725"/>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970337" y="0"/>
            <a:ext cx="3038475" cy="466725"/>
          </a:xfrm>
          <a:prstGeom prst="rect">
            <a:avLst/>
          </a:prstGeom>
          <a:noFill/>
          <a:ln>
            <a:noFill/>
          </a:ln>
        </p:spPr>
        <p:txBody>
          <a:bodyPr anchorCtr="0" anchor="t" bIns="46575" lIns="93175" spcFirstLastPara="1" rIns="93175" wrap="square" tIns="4657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2328862" y="1162050"/>
            <a:ext cx="23526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701675" y="4473575"/>
            <a:ext cx="5607050" cy="3660775"/>
          </a:xfrm>
          <a:prstGeom prst="rect">
            <a:avLst/>
          </a:prstGeom>
          <a:noFill/>
          <a:ln>
            <a:noFill/>
          </a:ln>
        </p:spPr>
        <p:txBody>
          <a:bodyPr anchorCtr="0" anchor="t" bIns="46575" lIns="93175" spcFirstLastPara="1" rIns="93175" wrap="square" tIns="46575">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829675"/>
            <a:ext cx="3038475" cy="466725"/>
          </a:xfrm>
          <a:prstGeom prst="rect">
            <a:avLst/>
          </a:prstGeom>
          <a:noFill/>
          <a:ln>
            <a:noFill/>
          </a:ln>
        </p:spPr>
        <p:txBody>
          <a:bodyPr anchorCtr="0" anchor="b"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970337" y="8829675"/>
            <a:ext cx="3038475" cy="466725"/>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 name="Shape 15"/>
        <p:cNvGrpSpPr/>
        <p:nvPr/>
      </p:nvGrpSpPr>
      <p:grpSpPr>
        <a:xfrm>
          <a:off x="0" y="0"/>
          <a:ext cx="0" cy="0"/>
          <a:chOff x="0" y="0"/>
          <a:chExt cx="0" cy="0"/>
        </a:xfrm>
      </p:grpSpPr>
      <p:sp>
        <p:nvSpPr>
          <p:cNvPr id="16" name="Google Shape;16;g12634cf12ca_0_22:notes"/>
          <p:cNvSpPr txBox="1"/>
          <p:nvPr>
            <p:ph idx="1" type="body"/>
          </p:nvPr>
        </p:nvSpPr>
        <p:spPr>
          <a:xfrm>
            <a:off x="701675" y="4473575"/>
            <a:ext cx="5607000" cy="36609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7" name="Google Shape;17;g12634cf12ca_0_22:notes"/>
          <p:cNvSpPr/>
          <p:nvPr>
            <p:ph idx="2" type="sldImg"/>
          </p:nvPr>
        </p:nvSpPr>
        <p:spPr>
          <a:xfrm>
            <a:off x="2328863" y="1162050"/>
            <a:ext cx="23526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3" name="Shape 13"/>
        <p:cNvGrpSpPr/>
        <p:nvPr/>
      </p:nvGrpSpPr>
      <p:grpSpPr>
        <a:xfrm>
          <a:off x="0" y="0"/>
          <a:ext cx="0" cy="0"/>
          <a:chOff x="0" y="0"/>
          <a:chExt cx="0" cy="0"/>
        </a:xfrm>
      </p:grpSpPr>
      <p:sp>
        <p:nvSpPr>
          <p:cNvPr id="14" name="Google Shape;14;p3"/>
          <p:cNvSpPr/>
          <p:nvPr>
            <p:ph type="title"/>
          </p:nvPr>
        </p:nvSpPr>
        <p:spPr>
          <a:xfrm>
            <a:off x="342899" y="638527"/>
            <a:ext cx="6165056" cy="1325741"/>
          </a:xfrm>
          <a:prstGeom prst="roundRect">
            <a:avLst>
              <a:gd fmla="val 2082" name="adj"/>
            </a:avLst>
          </a:prstGeom>
          <a:noFill/>
          <a:ln>
            <a:noFill/>
          </a:ln>
        </p:spPr>
        <p:txBody>
          <a:bodyPr anchorCtr="1" anchor="ctr" bIns="252000" lIns="252000" spcFirstLastPara="1" rIns="252000" wrap="square" tIns="252000">
            <a:noAutofit/>
          </a:bodyPr>
          <a:lstStyle>
            <a:lvl1pPr lvl="0" algn="l">
              <a:lnSpc>
                <a:spcPct val="90000"/>
              </a:lnSpc>
              <a:spcBef>
                <a:spcPts val="0"/>
              </a:spcBef>
              <a:spcAft>
                <a:spcPts val="0"/>
              </a:spcAft>
              <a:buSzPts val="1400"/>
              <a:buNone/>
              <a:defRPr>
                <a:latin typeface="Arial"/>
                <a:ea typeface="Arial"/>
                <a:cs typeface="Arial"/>
                <a:sym typeface="Aria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2"/>
          <p:cNvSpPr/>
          <p:nvPr/>
        </p:nvSpPr>
        <p:spPr>
          <a:xfrm>
            <a:off x="342900" y="584200"/>
            <a:ext cx="6165850" cy="7943850"/>
          </a:xfrm>
          <a:prstGeom prst="roundRect">
            <a:avLst>
              <a:gd fmla="val 572" name="adj"/>
            </a:avLst>
          </a:prstGeom>
          <a:solidFill>
            <a:schemeClr val="lt1">
              <a:alpha val="87058"/>
            </a:schemeClr>
          </a:solidFill>
          <a:ln cap="rnd" cmpd="sng" w="254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11" name="Google Shape;11;p2"/>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12" name="Google Shape;12;p2"/>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FFE1"/>
        </a:solidFill>
      </p:bgPr>
    </p:bg>
    <p:spTree>
      <p:nvGrpSpPr>
        <p:cNvPr id="18" name="Shape 18"/>
        <p:cNvGrpSpPr/>
        <p:nvPr/>
      </p:nvGrpSpPr>
      <p:grpSpPr>
        <a:xfrm>
          <a:off x="0" y="0"/>
          <a:ext cx="0" cy="0"/>
          <a:chOff x="0" y="0"/>
          <a:chExt cx="0" cy="0"/>
        </a:xfrm>
      </p:grpSpPr>
      <p:sp>
        <p:nvSpPr>
          <p:cNvPr id="19" name="Google Shape;19;g12634cf12ca_0_22"/>
          <p:cNvSpPr txBox="1"/>
          <p:nvPr/>
        </p:nvSpPr>
        <p:spPr>
          <a:xfrm>
            <a:off x="376250" y="2139950"/>
            <a:ext cx="6105600" cy="954000"/>
          </a:xfrm>
          <a:prstGeom prst="rect">
            <a:avLst/>
          </a:prstGeom>
          <a:no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Link to learning</a:t>
            </a:r>
            <a:r>
              <a:rPr b="0" i="0" lang="en-US" sz="1600" u="none" cap="none" strike="noStrike">
                <a:solidFill>
                  <a:srgbClr val="1C1C1C"/>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Arial"/>
                <a:ea typeface="Arial"/>
                <a:cs typeface="Arial"/>
                <a:sym typeface="Arial"/>
              </a:rPr>
              <a:t>This half term we will be looking at the future of the planet with a key focus on climate change and its consequences.</a:t>
            </a:r>
            <a:endParaRPr b="0" i="0" sz="1600" u="none" cap="none" strike="noStrike">
              <a:solidFill>
                <a:schemeClr val="dk1"/>
              </a:solidFill>
              <a:latin typeface="Arial"/>
              <a:ea typeface="Arial"/>
              <a:cs typeface="Arial"/>
              <a:sym typeface="Arial"/>
            </a:endParaRPr>
          </a:p>
        </p:txBody>
      </p:sp>
      <p:sp>
        <p:nvSpPr>
          <p:cNvPr id="20" name="Google Shape;20;g12634cf12ca_0_22"/>
          <p:cNvSpPr txBox="1"/>
          <p:nvPr/>
        </p:nvSpPr>
        <p:spPr>
          <a:xfrm>
            <a:off x="350825" y="3093950"/>
            <a:ext cx="6130800" cy="20253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15000"/>
              </a:lnSpc>
              <a:spcBef>
                <a:spcPts val="1200"/>
              </a:spcBef>
              <a:spcAft>
                <a:spcPts val="0"/>
              </a:spcAft>
              <a:buClr>
                <a:srgbClr val="000000"/>
              </a:buClr>
              <a:buSzPts val="1600"/>
              <a:buFont typeface="Arial"/>
              <a:buNone/>
            </a:pPr>
            <a:r>
              <a:rPr b="0" i="0" lang="en-US" sz="1400" u="none" cap="none" strike="noStrike">
                <a:solidFill>
                  <a:srgbClr val="000000"/>
                </a:solidFill>
                <a:latin typeface="Arial"/>
                <a:ea typeface="Arial"/>
                <a:cs typeface="Arial"/>
                <a:sym typeface="Arial"/>
              </a:rPr>
              <a:t>Task: Climate change is a big issue being faced by all people across the globe. Your task is to complete an extended report informing people about climate change. The key sections that your project must include are: • What climate change is • Human causes of climate change • Physical causes of climate change • Evidence to prove climate change is happening • Impacts of climate change • A specific case study or a country affected by climate change e.g. Kiribati or the UK • How to respond to the impacts of climate change</a:t>
            </a:r>
            <a:endParaRPr b="0" i="0" sz="14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1200"/>
              </a:spcAft>
              <a:buClr>
                <a:srgbClr val="000000"/>
              </a:buClr>
              <a:buSzPts val="1600"/>
              <a:buFont typeface="Arial"/>
              <a:buNone/>
            </a:pPr>
            <a:r>
              <a:rPr b="0" i="0" lang="en-US" sz="1600" u="none" cap="none" strike="noStrike">
                <a:solidFill>
                  <a:srgbClr val="000000"/>
                </a:solidFill>
                <a:latin typeface="Arial"/>
                <a:ea typeface="Arial"/>
                <a:cs typeface="Arial"/>
                <a:sym typeface="Arial"/>
              </a:rPr>
              <a:t> </a:t>
            </a:r>
            <a:endParaRPr b="0" i="0" sz="1600" u="none" cap="none" strike="noStrike">
              <a:solidFill>
                <a:srgbClr val="000000"/>
              </a:solidFill>
              <a:latin typeface="Arial"/>
              <a:ea typeface="Arial"/>
              <a:cs typeface="Arial"/>
              <a:sym typeface="Arial"/>
            </a:endParaRPr>
          </a:p>
        </p:txBody>
      </p:sp>
      <p:sp>
        <p:nvSpPr>
          <p:cNvPr id="21" name="Google Shape;21;g12634cf12ca_0_22"/>
          <p:cNvSpPr txBox="1"/>
          <p:nvPr/>
        </p:nvSpPr>
        <p:spPr>
          <a:xfrm>
            <a:off x="4857750" y="8221650"/>
            <a:ext cx="1890600" cy="831900"/>
          </a:xfrm>
          <a:prstGeom prst="rect">
            <a:avLst/>
          </a:prstGeom>
          <a:solidFill>
            <a:srgbClr val="FFFF00"/>
          </a:solidFill>
          <a:ln cap="flat" cmpd="sng" w="9525">
            <a:solidFill>
              <a:srgbClr val="23A7F9"/>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Due date</a:t>
            </a:r>
            <a:r>
              <a:rPr b="0" i="0" lang="en-US" sz="1600" u="none" cap="none" strike="noStrike">
                <a:solidFill>
                  <a:srgbClr val="1C1C1C"/>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600"/>
              <a:buFont typeface="Arial"/>
              <a:buNone/>
            </a:pPr>
            <a:r>
              <a:rPr b="0" i="0" lang="en-US" sz="1600" u="none" cap="none" strike="noStrike">
                <a:solidFill>
                  <a:schemeClr val="dk1"/>
                </a:solidFill>
                <a:latin typeface="Arial"/>
                <a:ea typeface="Arial"/>
                <a:cs typeface="Arial"/>
                <a:sym typeface="Arial"/>
              </a:rPr>
              <a:t>Monday 22</a:t>
            </a:r>
            <a:r>
              <a:rPr lang="en-US" sz="1600">
                <a:solidFill>
                  <a:schemeClr val="dk1"/>
                </a:solidFill>
              </a:rPr>
              <a:t>n</a:t>
            </a:r>
            <a:r>
              <a:rPr b="0" i="0" lang="en-US" sz="1600" u="none" cap="none" strike="noStrike">
                <a:solidFill>
                  <a:schemeClr val="dk1"/>
                </a:solidFill>
                <a:latin typeface="Arial"/>
                <a:ea typeface="Arial"/>
                <a:cs typeface="Arial"/>
                <a:sym typeface="Arial"/>
              </a:rPr>
              <a:t>d May 2023 </a:t>
            </a:r>
            <a:endParaRPr b="0" i="0" sz="1400" u="none" cap="none" strike="noStrike">
              <a:solidFill>
                <a:srgbClr val="000000"/>
              </a:solidFill>
              <a:latin typeface="Arial"/>
              <a:ea typeface="Arial"/>
              <a:cs typeface="Arial"/>
              <a:sym typeface="Arial"/>
            </a:endParaRPr>
          </a:p>
        </p:txBody>
      </p:sp>
      <p:pic>
        <p:nvPicPr>
          <p:cNvPr id="22" name="Google Shape;22;g12634cf12ca_0_22"/>
          <p:cNvPicPr preferRelativeResize="0"/>
          <p:nvPr/>
        </p:nvPicPr>
        <p:blipFill rotWithShape="1">
          <a:blip r:embed="rId3">
            <a:alphaModFix/>
          </a:blip>
          <a:srcRect b="0" l="0" r="0" t="0"/>
          <a:stretch/>
        </p:blipFill>
        <p:spPr>
          <a:xfrm>
            <a:off x="376237" y="555625"/>
            <a:ext cx="1008062" cy="1008062"/>
          </a:xfrm>
          <a:prstGeom prst="rect">
            <a:avLst/>
          </a:prstGeom>
          <a:noFill/>
          <a:ln>
            <a:noFill/>
          </a:ln>
        </p:spPr>
      </p:pic>
      <p:sp>
        <p:nvSpPr>
          <p:cNvPr id="23" name="Google Shape;23;g12634cf12ca_0_22"/>
          <p:cNvSpPr txBox="1"/>
          <p:nvPr/>
        </p:nvSpPr>
        <p:spPr>
          <a:xfrm>
            <a:off x="350837" y="587375"/>
            <a:ext cx="6156300" cy="954000"/>
          </a:xfrm>
          <a:prstGeom prst="rect">
            <a:avLst/>
          </a:prstGeom>
          <a:noFill/>
          <a:ln cap="flat" cmpd="sng" w="1905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Enrichment Homework</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Summer 1</a:t>
            </a:r>
            <a:endParaRPr b="0" i="0" sz="1400" u="none" cap="none" strike="noStrike">
              <a:solidFill>
                <a:srgbClr val="000000"/>
              </a:solidFill>
              <a:latin typeface="Arial"/>
              <a:ea typeface="Arial"/>
              <a:cs typeface="Arial"/>
              <a:sym typeface="Arial"/>
            </a:endParaRPr>
          </a:p>
        </p:txBody>
      </p:sp>
      <p:sp>
        <p:nvSpPr>
          <p:cNvPr id="24" name="Google Shape;24;g12634cf12ca_0_22"/>
          <p:cNvSpPr txBox="1"/>
          <p:nvPr/>
        </p:nvSpPr>
        <p:spPr>
          <a:xfrm>
            <a:off x="350837" y="1585912"/>
            <a:ext cx="3078300" cy="3684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Year Group</a:t>
            </a:r>
            <a:r>
              <a:rPr b="0" i="0" lang="en-US" sz="1800" u="none" cap="none" strike="noStrike">
                <a:solidFill>
                  <a:schemeClr val="dk1"/>
                </a:solidFill>
                <a:latin typeface="Arial"/>
                <a:ea typeface="Arial"/>
                <a:cs typeface="Arial"/>
                <a:sym typeface="Arial"/>
              </a:rPr>
              <a:t>:      8</a:t>
            </a:r>
            <a:endParaRPr b="0" i="0" sz="1400" u="none" cap="none" strike="noStrike">
              <a:solidFill>
                <a:srgbClr val="000000"/>
              </a:solidFill>
              <a:latin typeface="Arial"/>
              <a:ea typeface="Arial"/>
              <a:cs typeface="Arial"/>
              <a:sym typeface="Arial"/>
            </a:endParaRPr>
          </a:p>
        </p:txBody>
      </p:sp>
      <p:sp>
        <p:nvSpPr>
          <p:cNvPr id="25" name="Google Shape;25;g12634cf12ca_0_22"/>
          <p:cNvSpPr txBox="1"/>
          <p:nvPr/>
        </p:nvSpPr>
        <p:spPr>
          <a:xfrm>
            <a:off x="3489325" y="1595437"/>
            <a:ext cx="3024300" cy="3699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Subject</a:t>
            </a:r>
            <a:r>
              <a:rPr b="0" i="0" lang="en-US" sz="1800" u="none" cap="none" strike="noStrike">
                <a:solidFill>
                  <a:schemeClr val="dk1"/>
                </a:solidFill>
                <a:latin typeface="Arial"/>
                <a:ea typeface="Arial"/>
                <a:cs typeface="Arial"/>
                <a:sym typeface="Arial"/>
              </a:rPr>
              <a:t>:    Geography</a:t>
            </a:r>
            <a:endParaRPr b="0" i="0" sz="1400" u="none" cap="none" strike="noStrike">
              <a:solidFill>
                <a:srgbClr val="000000"/>
              </a:solidFill>
              <a:latin typeface="Arial"/>
              <a:ea typeface="Arial"/>
              <a:cs typeface="Arial"/>
              <a:sym typeface="Arial"/>
            </a:endParaRPr>
          </a:p>
        </p:txBody>
      </p:sp>
      <p:sp>
        <p:nvSpPr>
          <p:cNvPr id="26" name="Google Shape;26;g12634cf12ca_0_22"/>
          <p:cNvSpPr txBox="1"/>
          <p:nvPr/>
        </p:nvSpPr>
        <p:spPr>
          <a:xfrm>
            <a:off x="363650" y="5119250"/>
            <a:ext cx="6130800" cy="36030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Arial"/>
              <a:buNone/>
            </a:pPr>
            <a:r>
              <a:rPr b="1" i="0" lang="en-US" sz="1600" u="sng" cap="none" strike="noStrike">
                <a:solidFill>
                  <a:schemeClr val="dk1"/>
                </a:solidFill>
                <a:latin typeface="Arial"/>
                <a:ea typeface="Arial"/>
                <a:cs typeface="Arial"/>
                <a:sym typeface="Arial"/>
              </a:rPr>
              <a:t>Expectations</a:t>
            </a:r>
            <a:r>
              <a:rPr b="1" i="0" lang="en-US" sz="1400" u="sng" cap="none" strike="noStrike">
                <a:solidFill>
                  <a:schemeClr val="dk1"/>
                </a:solidFill>
                <a:latin typeface="Arial"/>
                <a:ea typeface="Arial"/>
                <a:cs typeface="Arial"/>
                <a:sym typeface="Arial"/>
              </a:rPr>
              <a:t>:</a:t>
            </a:r>
            <a:endParaRPr b="0" i="0" sz="1600" u="none" cap="none" strike="noStrike">
              <a:solidFill>
                <a:srgbClr val="000000"/>
              </a:solidFill>
              <a:latin typeface="Arial"/>
              <a:ea typeface="Arial"/>
              <a:cs typeface="Arial"/>
              <a:sym typeface="Arial"/>
            </a:endParaRPr>
          </a:p>
          <a:p>
            <a:pPr indent="-330200" lvl="0" marL="457200" marR="0" rtl="0" algn="l">
              <a:lnSpc>
                <a:spcPct val="115000"/>
              </a:lnSpc>
              <a:spcBef>
                <a:spcPts val="0"/>
              </a:spcBef>
              <a:spcAft>
                <a:spcPts val="0"/>
              </a:spcAft>
              <a:buClr>
                <a:srgbClr val="000000"/>
              </a:buClr>
              <a:buSzPts val="1600"/>
              <a:buFont typeface="Arial"/>
              <a:buChar char="●"/>
            </a:pPr>
            <a:r>
              <a:rPr b="0" i="0" lang="en-US" sz="1600" u="none" cap="none" strike="noStrike">
                <a:solidFill>
                  <a:srgbClr val="000000"/>
                </a:solidFill>
                <a:latin typeface="Arial"/>
                <a:ea typeface="Arial"/>
                <a:cs typeface="Arial"/>
                <a:sym typeface="Arial"/>
              </a:rPr>
              <a:t>You define the term ‘climate change’ </a:t>
            </a:r>
            <a:endParaRPr b="0" i="0" sz="1600" u="none" cap="none" strike="noStrike">
              <a:solidFill>
                <a:srgbClr val="000000"/>
              </a:solidFill>
              <a:latin typeface="Arial"/>
              <a:ea typeface="Arial"/>
              <a:cs typeface="Arial"/>
              <a:sym typeface="Arial"/>
            </a:endParaRPr>
          </a:p>
          <a:p>
            <a:pPr indent="-330200" lvl="0" marL="457200" marR="0" rtl="0" algn="l">
              <a:lnSpc>
                <a:spcPct val="115000"/>
              </a:lnSpc>
              <a:spcBef>
                <a:spcPts val="0"/>
              </a:spcBef>
              <a:spcAft>
                <a:spcPts val="0"/>
              </a:spcAft>
              <a:buClr>
                <a:srgbClr val="000000"/>
              </a:buClr>
              <a:buSzPts val="1600"/>
              <a:buFont typeface="Arial"/>
              <a:buChar char="●"/>
            </a:pPr>
            <a:r>
              <a:rPr b="0" i="0" lang="en-US" sz="1600" u="none" cap="none" strike="noStrike">
                <a:solidFill>
                  <a:srgbClr val="000000"/>
                </a:solidFill>
                <a:latin typeface="Arial"/>
                <a:ea typeface="Arial"/>
                <a:cs typeface="Arial"/>
                <a:sym typeface="Arial"/>
              </a:rPr>
              <a:t>You describe and explain all of your points </a:t>
            </a:r>
            <a:endParaRPr b="0" i="0" sz="1600" u="none" cap="none" strike="noStrike">
              <a:solidFill>
                <a:srgbClr val="000000"/>
              </a:solidFill>
              <a:latin typeface="Arial"/>
              <a:ea typeface="Arial"/>
              <a:cs typeface="Arial"/>
              <a:sym typeface="Arial"/>
            </a:endParaRPr>
          </a:p>
          <a:p>
            <a:pPr indent="-330200" lvl="0" marL="457200" marR="0" rtl="0" algn="l">
              <a:lnSpc>
                <a:spcPct val="115000"/>
              </a:lnSpc>
              <a:spcBef>
                <a:spcPts val="0"/>
              </a:spcBef>
              <a:spcAft>
                <a:spcPts val="0"/>
              </a:spcAft>
              <a:buClr>
                <a:srgbClr val="000000"/>
              </a:buClr>
              <a:buSzPts val="1600"/>
              <a:buFont typeface="Arial"/>
              <a:buChar char="●"/>
            </a:pPr>
            <a:r>
              <a:rPr b="0" i="0" lang="en-US" sz="1600" u="none" cap="none" strike="noStrike">
                <a:solidFill>
                  <a:srgbClr val="000000"/>
                </a:solidFill>
                <a:latin typeface="Arial"/>
                <a:ea typeface="Arial"/>
                <a:cs typeface="Arial"/>
                <a:sym typeface="Arial"/>
              </a:rPr>
              <a:t>You use examples and/or facts to add detail </a:t>
            </a:r>
            <a:endParaRPr b="0" i="0" sz="1600" u="none" cap="none" strike="noStrike">
              <a:solidFill>
                <a:srgbClr val="000000"/>
              </a:solidFill>
              <a:latin typeface="Arial"/>
              <a:ea typeface="Arial"/>
              <a:cs typeface="Arial"/>
              <a:sym typeface="Arial"/>
            </a:endParaRPr>
          </a:p>
          <a:p>
            <a:pPr indent="-330200" lvl="0" marL="457200" marR="0" rtl="0" algn="l">
              <a:lnSpc>
                <a:spcPct val="115000"/>
              </a:lnSpc>
              <a:spcBef>
                <a:spcPts val="0"/>
              </a:spcBef>
              <a:spcAft>
                <a:spcPts val="0"/>
              </a:spcAft>
              <a:buClr>
                <a:srgbClr val="000000"/>
              </a:buClr>
              <a:buSzPts val="1600"/>
              <a:buFont typeface="Arial"/>
              <a:buChar char="●"/>
            </a:pPr>
            <a:r>
              <a:rPr b="0" i="0" lang="en-US" sz="1600" u="none" cap="none" strike="noStrike">
                <a:solidFill>
                  <a:srgbClr val="000000"/>
                </a:solidFill>
                <a:latin typeface="Arial"/>
                <a:ea typeface="Arial"/>
                <a:cs typeface="Arial"/>
                <a:sym typeface="Arial"/>
              </a:rPr>
              <a:t>You include suitable maps, images and figures alongside the written information to support your key points </a:t>
            </a:r>
            <a:endParaRPr b="0" i="0" sz="1600" u="none" cap="none" strike="noStrike">
              <a:solidFill>
                <a:srgbClr val="000000"/>
              </a:solidFill>
              <a:latin typeface="Arial"/>
              <a:ea typeface="Arial"/>
              <a:cs typeface="Arial"/>
              <a:sym typeface="Arial"/>
            </a:endParaRPr>
          </a:p>
          <a:p>
            <a:pPr indent="-330200" lvl="0" marL="457200" marR="0" rtl="0" algn="l">
              <a:lnSpc>
                <a:spcPct val="115000"/>
              </a:lnSpc>
              <a:spcBef>
                <a:spcPts val="0"/>
              </a:spcBef>
              <a:spcAft>
                <a:spcPts val="0"/>
              </a:spcAft>
              <a:buClr>
                <a:srgbClr val="000000"/>
              </a:buClr>
              <a:buSzPts val="1600"/>
              <a:buFont typeface="Arial"/>
              <a:buChar char="●"/>
            </a:pPr>
            <a:r>
              <a:rPr b="0" i="0" lang="en-US" sz="1600" u="none" cap="none" strike="noStrike">
                <a:solidFill>
                  <a:srgbClr val="000000"/>
                </a:solidFill>
                <a:latin typeface="Arial"/>
                <a:ea typeface="Arial"/>
                <a:cs typeface="Arial"/>
                <a:sym typeface="Arial"/>
              </a:rPr>
              <a:t>You discuss what you think the future holds for the planet in your conclusion </a:t>
            </a:r>
            <a:endParaRPr b="0" i="0" sz="1600" u="none" cap="none" strike="noStrike">
              <a:solidFill>
                <a:srgbClr val="000000"/>
              </a:solidFill>
              <a:latin typeface="Arial"/>
              <a:ea typeface="Arial"/>
              <a:cs typeface="Arial"/>
              <a:sym typeface="Arial"/>
            </a:endParaRPr>
          </a:p>
          <a:p>
            <a:pPr indent="-330200" lvl="0" marL="457200" marR="0" rtl="0" algn="l">
              <a:lnSpc>
                <a:spcPct val="115000"/>
              </a:lnSpc>
              <a:spcBef>
                <a:spcPts val="0"/>
              </a:spcBef>
              <a:spcAft>
                <a:spcPts val="0"/>
              </a:spcAft>
              <a:buClr>
                <a:srgbClr val="000000"/>
              </a:buClr>
              <a:buSzPts val="1600"/>
              <a:buFont typeface="Arial"/>
              <a:buChar char="●"/>
            </a:pPr>
            <a:r>
              <a:rPr b="0" i="0" lang="en-US" sz="1600" u="none" cap="none" strike="noStrike">
                <a:solidFill>
                  <a:srgbClr val="000000"/>
                </a:solidFill>
                <a:latin typeface="Arial"/>
                <a:ea typeface="Arial"/>
                <a:cs typeface="Arial"/>
                <a:sym typeface="Arial"/>
              </a:rPr>
              <a:t>Presentation is neat and SPaG is accurate</a:t>
            </a:r>
            <a:endParaRPr b="0" i="0" sz="1600" u="none" cap="none" strike="noStrike">
              <a:solidFill>
                <a:srgbClr val="000000"/>
              </a:solidFill>
              <a:latin typeface="Arial"/>
              <a:ea typeface="Arial"/>
              <a:cs typeface="Arial"/>
              <a:sym typeface="Arial"/>
            </a:endParaRPr>
          </a:p>
          <a:p>
            <a:pPr indent="-330200" lvl="0" marL="457200" marR="0" rtl="0" algn="l">
              <a:lnSpc>
                <a:spcPct val="115000"/>
              </a:lnSpc>
              <a:spcBef>
                <a:spcPts val="0"/>
              </a:spcBef>
              <a:spcAft>
                <a:spcPts val="0"/>
              </a:spcAft>
              <a:buClr>
                <a:srgbClr val="000000"/>
              </a:buClr>
              <a:buSzPts val="1600"/>
              <a:buFont typeface="Arial"/>
              <a:buChar char="●"/>
            </a:pPr>
            <a:r>
              <a:rPr b="0" i="0" lang="en-US" sz="1600" u="none" cap="none" strike="noStrike">
                <a:solidFill>
                  <a:srgbClr val="000000"/>
                </a:solidFill>
                <a:latin typeface="Arial"/>
                <a:ea typeface="Arial"/>
                <a:cs typeface="Arial"/>
                <a:sym typeface="Arial"/>
              </a:rPr>
              <a:t>See Mr Ramshaw for a list of useful websites to help you</a:t>
            </a:r>
            <a:endParaRPr b="0" i="0" sz="16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1200"/>
              </a:spcBef>
              <a:spcAft>
                <a:spcPts val="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a:p>
            <a:pPr indent="-228600" lvl="0" marL="673100" marR="0" rtl="0" algn="l">
              <a:lnSpc>
                <a:spcPct val="115000"/>
              </a:lnSpc>
              <a:spcBef>
                <a:spcPts val="1200"/>
              </a:spcBef>
              <a:spcAft>
                <a:spcPts val="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120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sng" cap="none" strike="noStrik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3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Annabelle Grey</dc:creator>
</cp:coreProperties>
</file>