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4.xml"/>
  <Override ContentType="application/vnd.openxmlformats-officedocument.presentationml.slideMaster+xml" PartName="/ppt/slideMasters/slideMaster6.xml"/>
  <Override ContentType="application/vnd.openxmlformats-officedocument.presentationml.slideMaster+xml" PartName="/ppt/slideMasters/slideMaster5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7.xml"/>
  <Override ContentType="application/vnd.openxmlformats-officedocument.theme+xml" PartName="/ppt/theme/theme6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theme+xml" PartName="/ppt/theme/theme5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  <p:sldMasterId id="2147483650" r:id="rId5"/>
    <p:sldMasterId id="2147483651" r:id="rId6"/>
    <p:sldMasterId id="2147483653" r:id="rId7"/>
    <p:sldMasterId id="2147483655" r:id="rId8"/>
    <p:sldMasterId id="2147483657" r:id="rId9"/>
  </p:sldMasterIdLst>
  <p:notesMasterIdLst>
    <p:notesMasterId r:id="rId10"/>
  </p:notesMasterIdLst>
  <p:sldIdLst>
    <p:sldId id="256" r:id="rId11"/>
  </p:sldIdLst>
  <p:sldSz cy="9144000" cx="6858000"/>
  <p:notesSz cx="7010400" cy="92964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000000"/>
          </p15:clr>
        </p15:guide>
        <p15:guide id="2" orient="horz" pos="5299">
          <p15:clr>
            <a:srgbClr val="000000"/>
          </p15:clr>
        </p15:guide>
        <p15:guide id="3" orient="horz" pos="461">
          <p15:clr>
            <a:srgbClr val="000000"/>
          </p15:clr>
        </p15:guide>
        <p15:guide id="4" orient="horz" pos="643">
          <p15:clr>
            <a:srgbClr val="000000"/>
          </p15:clr>
        </p15:guide>
        <p15:guide id="5" orient="horz" pos="5117">
          <p15:clr>
            <a:srgbClr val="000000"/>
          </p15:clr>
        </p15:guide>
        <p15:guide id="6" pos="2160">
          <p15:clr>
            <a:srgbClr val="000000"/>
          </p15:clr>
        </p15:guide>
        <p15:guide id="7" pos="255">
          <p15:clr>
            <a:srgbClr val="000000"/>
          </p15:clr>
        </p15:guide>
        <p15:guide id="8" pos="4065">
          <p15:clr>
            <a:srgbClr val="000000"/>
          </p15:clr>
        </p15:guide>
        <p15:guide id="9" pos="357">
          <p15:clr>
            <a:srgbClr val="000000"/>
          </p15:clr>
        </p15:guide>
        <p15:guide id="10" pos="3963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12" roundtripDataSignature="AMtx7mhZugJa6IHDcI1ZS5/dt3zbiYYC9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5299" orient="horz"/>
        <p:guide pos="461" orient="horz"/>
        <p:guide pos="643" orient="horz"/>
        <p:guide pos="5117" orient="horz"/>
        <p:guide pos="2160"/>
        <p:guide pos="255"/>
        <p:guide pos="4065"/>
        <p:guide pos="357"/>
        <p:guide pos="3963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6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12" Type="http://customschemas.google.com/relationships/presentationmetadata" Target="metadata"/><Relationship Id="rId9" Type="http://schemas.openxmlformats.org/officeDocument/2006/relationships/slideMaster" Target="slideMasters/slideMaster6.xml"/><Relationship Id="rId5" Type="http://schemas.openxmlformats.org/officeDocument/2006/relationships/slideMaster" Target="slideMasters/slideMaster2.xml"/><Relationship Id="rId6" Type="http://schemas.openxmlformats.org/officeDocument/2006/relationships/slideMaster" Target="slideMasters/slideMaster3.xml"/><Relationship Id="rId7" Type="http://schemas.openxmlformats.org/officeDocument/2006/relationships/slideMaster" Target="slideMasters/slideMaster4.xml"/><Relationship Id="rId8" Type="http://schemas.openxmlformats.org/officeDocument/2006/relationships/slideMaster" Target="slideMasters/slideMaster5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70337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328862" y="1162050"/>
            <a:ext cx="2352675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70337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:notes"/>
          <p:cNvSpPr txBox="1"/>
          <p:nvPr>
            <p:ph idx="1" type="body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46" name="Google Shape;46;p1:notes"/>
          <p:cNvSpPr/>
          <p:nvPr>
            <p:ph idx="2" type="sldImg"/>
          </p:nvPr>
        </p:nvSpPr>
        <p:spPr>
          <a:xfrm>
            <a:off x="2328863" y="1162050"/>
            <a:ext cx="2352675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/>
          <p:nvPr>
            <p:ph type="title"/>
          </p:nvPr>
        </p:nvSpPr>
        <p:spPr>
          <a:xfrm>
            <a:off x="342899" y="638527"/>
            <a:ext cx="6165056" cy="1325741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with Box">
  <p:cSld name="Title Slide with Box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ims Slide">
  <p:cSld name="Aims Slide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0"/>
          <p:cNvSpPr/>
          <p:nvPr>
            <p:ph idx="1" type="body"/>
          </p:nvPr>
        </p:nvSpPr>
        <p:spPr>
          <a:xfrm>
            <a:off x="471488" y="1503680"/>
            <a:ext cx="5915025" cy="1879600"/>
          </a:xfrm>
          <a:prstGeom prst="roundRect">
            <a:avLst>
              <a:gd fmla="val 558" name="adj"/>
            </a:avLst>
          </a:prstGeom>
          <a:noFill/>
          <a:ln>
            <a:noFill/>
          </a:ln>
        </p:spPr>
        <p:txBody>
          <a:bodyPr anchorCtr="0" anchor="t" bIns="252000" lIns="252000" spcFirstLastPara="1" rIns="252000" wrap="square" tIns="2520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Char char="•"/>
              <a:defRPr sz="1665"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Char char="•"/>
              <a:defRPr sz="1480"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d Slide">
  <p:cSld name="End Slide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3.jpg"/><Relationship Id="rId2" Type="http://schemas.openxmlformats.org/officeDocument/2006/relationships/slideLayout" Target="../slideLayouts/slideLayout1.xml"/><Relationship Id="rId3" Type="http://schemas.openxmlformats.org/officeDocument/2006/relationships/theme" Target="../theme/theme6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image" Target="../media/image3.jpg"/><Relationship Id="rId2" Type="http://schemas.openxmlformats.org/officeDocument/2006/relationships/theme" Target="../theme/theme3.xml"/></Relationships>
</file>

<file path=ppt/slideMasters/_rels/slideMaster3.xml.rels><?xml version="1.0" encoding="UTF-8" standalone="yes"?><Relationships xmlns="http://schemas.openxmlformats.org/package/2006/relationships"><Relationship Id="rId1" Type="http://schemas.openxmlformats.org/officeDocument/2006/relationships/image" Target="../media/image4.jpg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2.xml"/><Relationship Id="rId4" Type="http://schemas.openxmlformats.org/officeDocument/2006/relationships/theme" Target="../theme/theme4.xml"/></Relationships>
</file>

<file path=ppt/slideMasters/_rels/slideMaster4.xml.rels><?xml version="1.0" encoding="UTF-8" standalone="yes"?><Relationships xmlns="http://schemas.openxmlformats.org/package/2006/relationships"><Relationship Id="rId1" Type="http://schemas.openxmlformats.org/officeDocument/2006/relationships/image" Target="../media/image3.jpg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5.xml"/></Relationships>
</file>

<file path=ppt/slideMasters/_rels/slideMaster5.xml.rels><?xml version="1.0" encoding="UTF-8" standalone="yes"?><Relationships xmlns="http://schemas.openxmlformats.org/package/2006/relationships"><Relationship Id="rId1" Type="http://schemas.openxmlformats.org/officeDocument/2006/relationships/image" Target="../media/image3.jpg"/><Relationship Id="rId2" Type="http://schemas.openxmlformats.org/officeDocument/2006/relationships/slideLayout" Target="../slideLayouts/slideLayout4.xml"/><Relationship Id="rId3" Type="http://schemas.openxmlformats.org/officeDocument/2006/relationships/theme" Target="../theme/theme2.xml"/></Relationships>
</file>

<file path=ppt/slideMasters/_rels/slideMaster6.xml.rels><?xml version="1.0" encoding="UTF-8" standalone="yes"?><Relationships xmlns="http://schemas.openxmlformats.org/package/2006/relationships"><Relationship Id="rId1" Type="http://schemas.openxmlformats.org/officeDocument/2006/relationships/image" Target="../media/image6.jpg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5.xml"/><Relationship Id="rId4" Type="http://schemas.openxmlformats.org/officeDocument/2006/relationships/theme" Target="../theme/theme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42900" y="584200"/>
            <a:ext cx="6165850" cy="7943850"/>
          </a:xfrm>
          <a:prstGeom prst="roundRect">
            <a:avLst>
              <a:gd fmla="val 572" name="adj"/>
            </a:avLst>
          </a:prstGeom>
          <a:solidFill>
            <a:schemeClr val="lt1">
              <a:alpha val="87843"/>
            </a:schemeClr>
          </a:solidFill>
          <a:ln cap="rnd" cmpd="sng" w="254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Arial"/>
              <a:buNone/>
            </a:pPr>
            <a:r>
              <a:rPr b="0" i="0" lang="en-US" sz="13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2"/>
          <p:cNvSpPr/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2"/>
          <p:cNvSpPr/>
          <p:nvPr>
            <p:ph idx="1" type="body"/>
          </p:nvPr>
        </p:nvSpPr>
        <p:spPr>
          <a:xfrm>
            <a:off x="368300" y="2609850"/>
            <a:ext cx="6121400" cy="5849937"/>
          </a:xfrm>
          <a:prstGeom prst="roundRect">
            <a:avLst>
              <a:gd fmla="val 558" name="adj"/>
            </a:avLst>
          </a:prstGeom>
          <a:noFill/>
          <a:ln>
            <a:noFill/>
          </a:ln>
        </p:spPr>
        <p:txBody>
          <a:bodyPr anchorCtr="0" anchor="t" bIns="252000" lIns="252000" spcFirstLastPara="1" rIns="252000" wrap="square" tIns="252000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/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" name="Google Shape;17;p4"/>
          <p:cNvSpPr/>
          <p:nvPr>
            <p:ph idx="1" type="body"/>
          </p:nvPr>
        </p:nvSpPr>
        <p:spPr>
          <a:xfrm>
            <a:off x="368300" y="2609850"/>
            <a:ext cx="6121400" cy="5849937"/>
          </a:xfrm>
          <a:prstGeom prst="roundRect">
            <a:avLst>
              <a:gd fmla="val 558" name="adj"/>
            </a:avLst>
          </a:prstGeom>
          <a:noFill/>
          <a:ln>
            <a:noFill/>
          </a:ln>
        </p:spPr>
        <p:txBody>
          <a:bodyPr anchorCtr="0" anchor="t" bIns="252000" lIns="252000" spcFirstLastPara="1" rIns="252000" wrap="square" tIns="252000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/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Google Shape;19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92862" y="8261350"/>
            <a:ext cx="431800" cy="774700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5"/>
          <p:cNvSpPr/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1" name="Google Shape;21;p5"/>
          <p:cNvSpPr/>
          <p:nvPr>
            <p:ph idx="1" type="body"/>
          </p:nvPr>
        </p:nvSpPr>
        <p:spPr>
          <a:xfrm>
            <a:off x="368300" y="2609850"/>
            <a:ext cx="6121400" cy="5849937"/>
          </a:xfrm>
          <a:prstGeom prst="roundRect">
            <a:avLst>
              <a:gd fmla="val 558" name="adj"/>
            </a:avLst>
          </a:prstGeom>
          <a:noFill/>
          <a:ln>
            <a:noFill/>
          </a:ln>
        </p:spPr>
        <p:txBody>
          <a:bodyPr anchorCtr="0" anchor="t" bIns="252000" lIns="252000" spcFirstLastPara="1" rIns="252000" wrap="square" tIns="252000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2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7"/>
          <p:cNvSpPr/>
          <p:nvPr/>
        </p:nvSpPr>
        <p:spPr>
          <a:xfrm>
            <a:off x="342900" y="584200"/>
            <a:ext cx="6165850" cy="7943850"/>
          </a:xfrm>
          <a:prstGeom prst="roundRect">
            <a:avLst>
              <a:gd fmla="val 572" name="adj"/>
            </a:avLst>
          </a:prstGeom>
          <a:solidFill>
            <a:schemeClr val="lt1">
              <a:alpha val="87843"/>
            </a:schemeClr>
          </a:solidFill>
          <a:ln cap="rnd" cmpd="sng" w="254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Arial"/>
              <a:buNone/>
            </a:pPr>
            <a:r>
              <a:rPr b="0" i="0" lang="en-US" sz="13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5" name="Google Shape;25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054725" y="7645400"/>
            <a:ext cx="431800" cy="774700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26;p7"/>
          <p:cNvSpPr/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" name="Google Shape;27;p7"/>
          <p:cNvSpPr/>
          <p:nvPr>
            <p:ph idx="1" type="body"/>
          </p:nvPr>
        </p:nvSpPr>
        <p:spPr>
          <a:xfrm>
            <a:off x="368300" y="2609850"/>
            <a:ext cx="6121400" cy="5849937"/>
          </a:xfrm>
          <a:prstGeom prst="roundRect">
            <a:avLst>
              <a:gd fmla="val 558" name="adj"/>
            </a:avLst>
          </a:prstGeom>
          <a:noFill/>
          <a:ln>
            <a:noFill/>
          </a:ln>
        </p:spPr>
        <p:txBody>
          <a:bodyPr anchorCtr="0" anchor="t" bIns="252000" lIns="252000" spcFirstLastPara="1" rIns="252000" wrap="square" tIns="252000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4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9"/>
          <p:cNvSpPr/>
          <p:nvPr/>
        </p:nvSpPr>
        <p:spPr>
          <a:xfrm>
            <a:off x="377825" y="3906837"/>
            <a:ext cx="6102350" cy="4552950"/>
          </a:xfrm>
          <a:prstGeom prst="roundRect">
            <a:avLst>
              <a:gd fmla="val 1384" name="adj"/>
            </a:avLst>
          </a:prstGeom>
          <a:solidFill>
            <a:srgbClr val="FFF9E7"/>
          </a:solidFill>
          <a:ln cap="rnd" cmpd="sng" w="25400">
            <a:solidFill>
              <a:srgbClr val="FEFBD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Arial"/>
              <a:buNone/>
            </a:pPr>
            <a:r>
              <a:rPr b="0" i="0" lang="en-US" sz="13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Google Shape;31;p9"/>
          <p:cNvSpPr/>
          <p:nvPr/>
        </p:nvSpPr>
        <p:spPr>
          <a:xfrm>
            <a:off x="377825" y="684212"/>
            <a:ext cx="6102350" cy="2922587"/>
          </a:xfrm>
          <a:prstGeom prst="roundRect">
            <a:avLst>
              <a:gd fmla="val 1384" name="adj"/>
            </a:avLst>
          </a:prstGeom>
          <a:solidFill>
            <a:srgbClr val="FFF9E7"/>
          </a:solidFill>
          <a:ln cap="rnd" cmpd="sng" w="25400">
            <a:solidFill>
              <a:srgbClr val="FEFBD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Arial"/>
              <a:buNone/>
            </a:pPr>
            <a:r>
              <a:rPr b="0" i="0" lang="en-US" sz="13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32;p9"/>
          <p:cNvSpPr txBox="1"/>
          <p:nvPr/>
        </p:nvSpPr>
        <p:spPr>
          <a:xfrm>
            <a:off x="471487" y="4095750"/>
            <a:ext cx="5915025" cy="719137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Success Criteria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9"/>
          <p:cNvSpPr txBox="1"/>
          <p:nvPr/>
        </p:nvSpPr>
        <p:spPr>
          <a:xfrm>
            <a:off x="471487" y="979487"/>
            <a:ext cx="5915025" cy="720725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Aim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34;p9"/>
          <p:cNvSpPr txBox="1"/>
          <p:nvPr/>
        </p:nvSpPr>
        <p:spPr>
          <a:xfrm>
            <a:off x="471487" y="4622800"/>
            <a:ext cx="5915025" cy="1879600"/>
          </a:xfrm>
          <a:prstGeom prst="rect">
            <a:avLst/>
          </a:prstGeom>
          <a:noFill/>
          <a:ln>
            <a:noFill/>
          </a:ln>
        </p:spPr>
        <p:txBody>
          <a:bodyPr anchorCtr="0" anchor="t" bIns="180000" lIns="180000" spcFirstLastPara="1" rIns="252000" wrap="square" tIns="252000">
            <a:noAutofit/>
          </a:bodyPr>
          <a:lstStyle/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Statement 1 Lorem ipsum dolor sit amet, consectetur adipiscing elit.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Statement 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1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</a:pPr>
            <a:r>
              <a:rPr b="0" i="0" lang="en-US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Sub statement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35;p9"/>
          <p:cNvSpPr/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6" name="Google Shape;36;p9"/>
          <p:cNvSpPr/>
          <p:nvPr>
            <p:ph idx="1" type="body"/>
          </p:nvPr>
        </p:nvSpPr>
        <p:spPr>
          <a:xfrm>
            <a:off x="368300" y="2609850"/>
            <a:ext cx="6121400" cy="5849937"/>
          </a:xfrm>
          <a:prstGeom prst="roundRect">
            <a:avLst>
              <a:gd fmla="val 558" name="adj"/>
            </a:avLst>
          </a:prstGeom>
          <a:noFill/>
          <a:ln>
            <a:noFill/>
          </a:ln>
        </p:spPr>
        <p:txBody>
          <a:bodyPr anchorCtr="0" anchor="t" bIns="252000" lIns="252000" spcFirstLastPara="1" rIns="252000" wrap="square" tIns="252000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6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Google Shape;40;p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92862" y="8261350"/>
            <a:ext cx="431800" cy="774700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Google Shape;41;p11"/>
          <p:cNvSpPr/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2" name="Google Shape;42;p11"/>
          <p:cNvSpPr/>
          <p:nvPr>
            <p:ph idx="1" type="body"/>
          </p:nvPr>
        </p:nvSpPr>
        <p:spPr>
          <a:xfrm>
            <a:off x="368300" y="2609850"/>
            <a:ext cx="6121400" cy="5849937"/>
          </a:xfrm>
          <a:prstGeom prst="roundRect">
            <a:avLst>
              <a:gd fmla="val 558" name="adj"/>
            </a:avLst>
          </a:prstGeom>
          <a:noFill/>
          <a:ln>
            <a:noFill/>
          </a:ln>
        </p:spPr>
        <p:txBody>
          <a:bodyPr anchorCtr="0" anchor="t" bIns="252000" lIns="252000" spcFirstLastPara="1" rIns="252000" wrap="square" tIns="252000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8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9FFE1"/>
        </a:solidFill>
      </p:bgPr>
    </p:bg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"/>
          <p:cNvSpPr txBox="1"/>
          <p:nvPr/>
        </p:nvSpPr>
        <p:spPr>
          <a:xfrm>
            <a:off x="4857750" y="8221650"/>
            <a:ext cx="1890600" cy="831900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rgbClr val="23A7F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Due date</a:t>
            </a:r>
            <a:r>
              <a:rPr b="0" i="0" lang="en-US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Monday </a:t>
            </a:r>
            <a:r>
              <a:rPr lang="en-US" sz="1600">
                <a:solidFill>
                  <a:srgbClr val="1C1C1C"/>
                </a:solidFill>
              </a:rPr>
              <a:t>27th March 2023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49;p1"/>
          <p:cNvSpPr txBox="1"/>
          <p:nvPr/>
        </p:nvSpPr>
        <p:spPr>
          <a:xfrm>
            <a:off x="376250" y="2139950"/>
            <a:ext cx="6105600" cy="10080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Link to learning</a:t>
            </a:r>
            <a:r>
              <a:rPr b="0" i="0" lang="en-US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b="0" i="0" sz="1600" u="none" cap="none" strike="noStrike">
              <a:solidFill>
                <a:srgbClr val="1C1C1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1C1C1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This half term, </a:t>
            </a:r>
            <a:r>
              <a:rPr lang="en-US" sz="1600">
                <a:solidFill>
                  <a:srgbClr val="1C1C1C"/>
                </a:solidFill>
              </a:rPr>
              <a:t>year 7 </a:t>
            </a:r>
            <a:r>
              <a:rPr lang="en-US" sz="1600">
                <a:solidFill>
                  <a:srgbClr val="1C1C1C"/>
                </a:solidFill>
              </a:rPr>
              <a:t>will be continuing their study of the Tudors and Stuarts.</a:t>
            </a:r>
            <a:endParaRPr b="0" i="0" sz="1600" u="none" cap="none" strike="noStrike">
              <a:solidFill>
                <a:srgbClr val="1C1C1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0;p1"/>
          <p:cNvSpPr txBox="1"/>
          <p:nvPr/>
        </p:nvSpPr>
        <p:spPr>
          <a:xfrm>
            <a:off x="322400" y="3238426"/>
            <a:ext cx="6130800" cy="2284500"/>
          </a:xfrm>
          <a:prstGeom prst="rect">
            <a:avLst/>
          </a:prstGeom>
          <a:noFill/>
          <a:ln cap="flat" cmpd="sng" w="9525">
            <a:solidFill>
              <a:srgbClr val="1C1C1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Task:</a:t>
            </a: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>
                <a:solidFill>
                  <a:srgbClr val="231F20"/>
                </a:solidFill>
                <a:highlight>
                  <a:srgbClr val="FFFFFF"/>
                </a:highlight>
              </a:rPr>
              <a:t>The reign of Elizabeth I led to significant changes in culture and society, it has been </a:t>
            </a:r>
            <a:r>
              <a:rPr lang="en-US">
                <a:solidFill>
                  <a:srgbClr val="231F20"/>
                </a:solidFill>
                <a:highlight>
                  <a:srgbClr val="FFFFFF"/>
                </a:highlight>
              </a:rPr>
              <a:t>referred to by many as ‘The Golden Age’. Write a balanced argument deciding whether or not the era should be considered as golden or not. You will need to research the era in which Elizabeth I ruled. </a:t>
            </a:r>
            <a:endParaRPr>
              <a:solidFill>
                <a:srgbClr val="231F20"/>
              </a:solidFill>
              <a:highlight>
                <a:srgbClr val="FFFFFF"/>
              </a:highlight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>
                <a:solidFill>
                  <a:srgbClr val="231F20"/>
                </a:solidFill>
                <a:highlight>
                  <a:srgbClr val="FFFFFF"/>
                </a:highlight>
              </a:rPr>
              <a:t>https://www.bbc.co.uk/bitesize/topics/zwcsp4j/articles/zsysn9q#:~:text=The%20defeat%20of%20the%20Spanish,ships%20failed%20to%20return%20home.</a:t>
            </a:r>
            <a:endParaRPr>
              <a:solidFill>
                <a:srgbClr val="231F20"/>
              </a:solidFill>
              <a:highlight>
                <a:srgbClr val="FFFFFF"/>
              </a:highlight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1" name="Google Shape;51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6237" y="555625"/>
            <a:ext cx="1008062" cy="1008062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52;p1"/>
          <p:cNvSpPr txBox="1"/>
          <p:nvPr/>
        </p:nvSpPr>
        <p:spPr>
          <a:xfrm>
            <a:off x="350837" y="587375"/>
            <a:ext cx="6156300" cy="954000"/>
          </a:xfrm>
          <a:prstGeom prst="rect">
            <a:avLst/>
          </a:prstGeom>
          <a:noFill/>
          <a:ln cap="flat" cmpd="sng" w="19050">
            <a:solidFill>
              <a:srgbClr val="1C1C1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Enrichment Homework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Spring </a:t>
            </a:r>
            <a:r>
              <a:rPr lang="en-US" sz="2800">
                <a:solidFill>
                  <a:srgbClr val="1C1C1C"/>
                </a:solidFill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3;p1"/>
          <p:cNvSpPr txBox="1"/>
          <p:nvPr/>
        </p:nvSpPr>
        <p:spPr>
          <a:xfrm>
            <a:off x="350837" y="1585912"/>
            <a:ext cx="3078300" cy="368400"/>
          </a:xfrm>
          <a:prstGeom prst="rect">
            <a:avLst/>
          </a:prstGeom>
          <a:noFill/>
          <a:ln cap="flat" cmpd="sng" w="12700">
            <a:solidFill>
              <a:srgbClr val="1C1C1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None/>
            </a:pPr>
            <a:r>
              <a:rPr b="1" i="0" lang="en-US" sz="1800" u="sng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Year Group</a:t>
            </a:r>
            <a:r>
              <a:rPr b="0" i="0" lang="en-US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: 7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p1"/>
          <p:cNvSpPr txBox="1"/>
          <p:nvPr/>
        </p:nvSpPr>
        <p:spPr>
          <a:xfrm>
            <a:off x="3489325" y="1595437"/>
            <a:ext cx="3024300" cy="369900"/>
          </a:xfrm>
          <a:prstGeom prst="rect">
            <a:avLst/>
          </a:prstGeom>
          <a:noFill/>
          <a:ln cap="flat" cmpd="sng" w="12700">
            <a:solidFill>
              <a:srgbClr val="1C1C1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None/>
            </a:pPr>
            <a:r>
              <a:rPr b="1" i="0" lang="en-US" sz="1800" u="sng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Subject</a:t>
            </a:r>
            <a:r>
              <a:rPr b="0" i="0" lang="en-US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r>
              <a:rPr lang="en-US" sz="1800">
                <a:solidFill>
                  <a:srgbClr val="1C1C1C"/>
                </a:solidFill>
              </a:rPr>
              <a:t>History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1"/>
          <p:cNvSpPr txBox="1"/>
          <p:nvPr/>
        </p:nvSpPr>
        <p:spPr>
          <a:xfrm>
            <a:off x="363650" y="5569838"/>
            <a:ext cx="6130800" cy="2616900"/>
          </a:xfrm>
          <a:prstGeom prst="rect">
            <a:avLst/>
          </a:prstGeom>
          <a:noFill/>
          <a:ln cap="flat" cmpd="sng" w="9525">
            <a:solidFill>
              <a:srgbClr val="1C1C1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Expectations</a:t>
            </a:r>
            <a:r>
              <a:rPr b="1" i="0" lang="en-US" sz="1400" u="sng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b="1" i="0" sz="1400" u="sng" cap="none" strike="noStrike">
              <a:solidFill>
                <a:srgbClr val="1C1C1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t/>
            </a:r>
            <a:endParaRPr b="1" u="sng">
              <a:solidFill>
                <a:srgbClr val="1C1C1C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lang="en-US">
                <a:solidFill>
                  <a:srgbClr val="1C1C1C"/>
                </a:solidFill>
              </a:rPr>
              <a:t>You may write this or type it.</a:t>
            </a:r>
            <a:endParaRPr>
              <a:solidFill>
                <a:srgbClr val="1C1C1C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t/>
            </a:r>
            <a:endParaRPr>
              <a:solidFill>
                <a:srgbClr val="1C1C1C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lang="en-US">
                <a:solidFill>
                  <a:srgbClr val="1C1C1C"/>
                </a:solidFill>
              </a:rPr>
              <a:t>You will need: </a:t>
            </a:r>
            <a:endParaRPr>
              <a:solidFill>
                <a:srgbClr val="1C1C1C"/>
              </a:solidFill>
            </a:endParaRPr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400"/>
              <a:buChar char="●"/>
            </a:pPr>
            <a:r>
              <a:rPr lang="en-US">
                <a:solidFill>
                  <a:srgbClr val="1C1C1C"/>
                </a:solidFill>
              </a:rPr>
              <a:t>An </a:t>
            </a:r>
            <a:r>
              <a:rPr lang="en-US">
                <a:solidFill>
                  <a:srgbClr val="1C1C1C"/>
                </a:solidFill>
              </a:rPr>
              <a:t>introduction, introducing the topic.</a:t>
            </a:r>
            <a:endParaRPr>
              <a:solidFill>
                <a:srgbClr val="1C1C1C"/>
              </a:solidFill>
            </a:endParaRPr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400"/>
              <a:buChar char="●"/>
            </a:pPr>
            <a:r>
              <a:rPr lang="en-US">
                <a:solidFill>
                  <a:srgbClr val="1C1C1C"/>
                </a:solidFill>
              </a:rPr>
              <a:t>For and against paragraphs. </a:t>
            </a:r>
            <a:endParaRPr>
              <a:solidFill>
                <a:srgbClr val="1C1C1C"/>
              </a:solidFill>
            </a:endParaRPr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400"/>
              <a:buChar char="●"/>
            </a:pPr>
            <a:r>
              <a:rPr lang="en-US">
                <a:solidFill>
                  <a:srgbClr val="1C1C1C"/>
                </a:solidFill>
              </a:rPr>
              <a:t>A conclusion where you decide which side of the argument you are on. </a:t>
            </a:r>
            <a:endParaRPr>
              <a:solidFill>
                <a:srgbClr val="1C1C1C"/>
              </a:solidFill>
            </a:endParaRPr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400"/>
              <a:buChar char="●"/>
            </a:pPr>
            <a:r>
              <a:rPr lang="en-US">
                <a:solidFill>
                  <a:srgbClr val="1C1C1C"/>
                </a:solidFill>
              </a:rPr>
              <a:t>Write in a formal tone. </a:t>
            </a:r>
            <a:endParaRPr>
              <a:solidFill>
                <a:srgbClr val="1C1C1C"/>
              </a:solidFill>
            </a:endParaRPr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400"/>
              <a:buChar char="●"/>
            </a:pPr>
            <a:r>
              <a:rPr lang="en-US">
                <a:solidFill>
                  <a:srgbClr val="1C1C1C"/>
                </a:solidFill>
              </a:rPr>
              <a:t>Use correct punctuation, grammar and spelling.</a:t>
            </a:r>
            <a:endParaRPr>
              <a:solidFill>
                <a:srgbClr val="1C1C1C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1C1C1C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4_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1_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2_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3_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5_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Annabelle Grey</dc:creator>
</cp:coreProperties>
</file>