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144000" cx="6858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000000"/>
          </p15:clr>
        </p15:guide>
        <p15:guide id="2" orient="horz" pos="5299">
          <p15:clr>
            <a:srgbClr val="000000"/>
          </p15:clr>
        </p15:guide>
        <p15:guide id="3" orient="horz" pos="461">
          <p15:clr>
            <a:srgbClr val="000000"/>
          </p15:clr>
        </p15:guide>
        <p15:guide id="4" orient="horz" pos="643">
          <p15:clr>
            <a:srgbClr val="000000"/>
          </p15:clr>
        </p15:guide>
        <p15:guide id="5" orient="horz" pos="5117">
          <p15:clr>
            <a:srgbClr val="000000"/>
          </p15:clr>
        </p15:guide>
        <p15:guide id="6" pos="2160">
          <p15:clr>
            <a:srgbClr val="000000"/>
          </p15:clr>
        </p15:guide>
        <p15:guide id="7" pos="255">
          <p15:clr>
            <a:srgbClr val="000000"/>
          </p15:clr>
        </p15:guide>
        <p15:guide id="8" pos="4065">
          <p15:clr>
            <a:srgbClr val="000000"/>
          </p15:clr>
        </p15:guide>
        <p15:guide id="9" pos="357">
          <p15:clr>
            <a:srgbClr val="000000"/>
          </p15:clr>
        </p15:guide>
        <p15:guide id="10" pos="3963">
          <p15:clr>
            <a:srgbClr val="000000"/>
          </p15:clr>
        </p15:guide>
      </p15:sldGuideLst>
    </p:ext>
    <p:ext uri="http://customooxmlschemas.google.com/">
      <go:slidesCustomData xmlns:go="http://customooxmlschemas.google.com/" r:id="rId7" roundtripDataSignature="AMtx7mgAyNZ7JAFGytQ1uKJkSfuEjymQl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5299" orient="horz"/>
        <p:guide pos="461" orient="horz"/>
        <p:guide pos="643" orient="horz"/>
        <p:guide pos="5117" orient="horz"/>
        <p:guide pos="2160"/>
        <p:guide pos="255"/>
        <p:guide pos="4065"/>
        <p:guide pos="357"/>
        <p:guide pos="3963"/>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8475" cy="466725"/>
          </a:xfrm>
          <a:prstGeom prst="rect">
            <a:avLst/>
          </a:prstGeom>
          <a:noFill/>
          <a:ln>
            <a:noFill/>
          </a:ln>
        </p:spPr>
        <p:txBody>
          <a:bodyPr anchorCtr="0" anchor="t"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970337" y="0"/>
            <a:ext cx="3038475" cy="466725"/>
          </a:xfrm>
          <a:prstGeom prst="rect">
            <a:avLst/>
          </a:prstGeom>
          <a:noFill/>
          <a:ln>
            <a:noFill/>
          </a:ln>
        </p:spPr>
        <p:txBody>
          <a:bodyPr anchorCtr="0" anchor="t" bIns="46575" lIns="93175" spcFirstLastPara="1" rIns="93175" wrap="square" tIns="46575">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2328862" y="1162050"/>
            <a:ext cx="23526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701675" y="4473575"/>
            <a:ext cx="5607050" cy="3660775"/>
          </a:xfrm>
          <a:prstGeom prst="rect">
            <a:avLst/>
          </a:prstGeom>
          <a:noFill/>
          <a:ln>
            <a:noFill/>
          </a:ln>
        </p:spPr>
        <p:txBody>
          <a:bodyPr anchorCtr="0" anchor="t" bIns="46575" lIns="93175" spcFirstLastPara="1" rIns="93175" wrap="square" tIns="46575">
            <a:no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n"/>
          <p:cNvSpPr txBox="1"/>
          <p:nvPr>
            <p:ph idx="11" type="ftr"/>
          </p:nvPr>
        </p:nvSpPr>
        <p:spPr>
          <a:xfrm>
            <a:off x="0" y="8829675"/>
            <a:ext cx="3038475" cy="466725"/>
          </a:xfrm>
          <a:prstGeom prst="rect">
            <a:avLst/>
          </a:prstGeom>
          <a:noFill/>
          <a:ln>
            <a:noFill/>
          </a:ln>
        </p:spPr>
        <p:txBody>
          <a:bodyPr anchorCtr="0" anchor="b"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970337" y="8829675"/>
            <a:ext cx="3038475" cy="466725"/>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 name="Shape 15"/>
        <p:cNvGrpSpPr/>
        <p:nvPr/>
      </p:nvGrpSpPr>
      <p:grpSpPr>
        <a:xfrm>
          <a:off x="0" y="0"/>
          <a:ext cx="0" cy="0"/>
          <a:chOff x="0" y="0"/>
          <a:chExt cx="0" cy="0"/>
        </a:xfrm>
      </p:grpSpPr>
      <p:sp>
        <p:nvSpPr>
          <p:cNvPr id="16" name="Google Shape;16;g113bf7c196f_0_22:notes"/>
          <p:cNvSpPr txBox="1"/>
          <p:nvPr>
            <p:ph idx="1" type="body"/>
          </p:nvPr>
        </p:nvSpPr>
        <p:spPr>
          <a:xfrm>
            <a:off x="701675" y="4473575"/>
            <a:ext cx="5607000" cy="3660900"/>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17" name="Google Shape;17;g113bf7c196f_0_22:notes"/>
          <p:cNvSpPr/>
          <p:nvPr>
            <p:ph idx="2" type="sldImg"/>
          </p:nvPr>
        </p:nvSpPr>
        <p:spPr>
          <a:xfrm>
            <a:off x="2328863" y="1162050"/>
            <a:ext cx="2352600" cy="3136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3" name="Shape 13"/>
        <p:cNvGrpSpPr/>
        <p:nvPr/>
      </p:nvGrpSpPr>
      <p:grpSpPr>
        <a:xfrm>
          <a:off x="0" y="0"/>
          <a:ext cx="0" cy="0"/>
          <a:chOff x="0" y="0"/>
          <a:chExt cx="0" cy="0"/>
        </a:xfrm>
      </p:grpSpPr>
      <p:sp>
        <p:nvSpPr>
          <p:cNvPr id="14" name="Google Shape;14;p3"/>
          <p:cNvSpPr/>
          <p:nvPr>
            <p:ph type="title"/>
          </p:nvPr>
        </p:nvSpPr>
        <p:spPr>
          <a:xfrm>
            <a:off x="342899" y="638527"/>
            <a:ext cx="6165056" cy="1325741"/>
          </a:xfrm>
          <a:prstGeom prst="roundRect">
            <a:avLst>
              <a:gd fmla="val 2082" name="adj"/>
            </a:avLst>
          </a:prstGeom>
          <a:noFill/>
          <a:ln>
            <a:noFill/>
          </a:ln>
        </p:spPr>
        <p:txBody>
          <a:bodyPr anchorCtr="1" anchor="ctr" bIns="252000" lIns="252000" spcFirstLastPara="1" rIns="252000" wrap="square" tIns="252000">
            <a:noAutofit/>
          </a:bodyPr>
          <a:lstStyle>
            <a:lvl1pPr lvl="0" algn="l">
              <a:lnSpc>
                <a:spcPct val="90000"/>
              </a:lnSpc>
              <a:spcBef>
                <a:spcPts val="0"/>
              </a:spcBef>
              <a:spcAft>
                <a:spcPts val="0"/>
              </a:spcAft>
              <a:buSzPts val="1400"/>
              <a:buNone/>
              <a:defRPr>
                <a:latin typeface="Arial"/>
                <a:ea typeface="Arial"/>
                <a:cs typeface="Arial"/>
                <a:sym typeface="Aria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2"/>
          <p:cNvSpPr/>
          <p:nvPr/>
        </p:nvSpPr>
        <p:spPr>
          <a:xfrm>
            <a:off x="342900" y="584200"/>
            <a:ext cx="6165850" cy="7943850"/>
          </a:xfrm>
          <a:prstGeom prst="roundRect">
            <a:avLst>
              <a:gd fmla="val 572" name="adj"/>
            </a:avLst>
          </a:prstGeom>
          <a:solidFill>
            <a:schemeClr val="lt1">
              <a:alpha val="87058"/>
            </a:schemeClr>
          </a:solidFill>
          <a:ln cap="rnd" cmpd="sng" w="254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11" name="Google Shape;11;p2"/>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12" name="Google Shape;12;p2"/>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9FFE1"/>
        </a:solidFill>
      </p:bgPr>
    </p:bg>
    <p:spTree>
      <p:nvGrpSpPr>
        <p:cNvPr id="18" name="Shape 18"/>
        <p:cNvGrpSpPr/>
        <p:nvPr/>
      </p:nvGrpSpPr>
      <p:grpSpPr>
        <a:xfrm>
          <a:off x="0" y="0"/>
          <a:ext cx="0" cy="0"/>
          <a:chOff x="0" y="0"/>
          <a:chExt cx="0" cy="0"/>
        </a:xfrm>
      </p:grpSpPr>
      <p:sp>
        <p:nvSpPr>
          <p:cNvPr id="19" name="Google Shape;19;g113bf7c196f_0_22"/>
          <p:cNvSpPr txBox="1"/>
          <p:nvPr/>
        </p:nvSpPr>
        <p:spPr>
          <a:xfrm>
            <a:off x="350825" y="5728775"/>
            <a:ext cx="6130800" cy="2457900"/>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Arial"/>
              <a:buNone/>
            </a:pPr>
            <a:r>
              <a:rPr b="1" i="0" lang="en-US" sz="1600" u="sng" cap="none" strike="noStrike">
                <a:solidFill>
                  <a:schemeClr val="dk1"/>
                </a:solidFill>
                <a:latin typeface="Arial"/>
                <a:ea typeface="Arial"/>
                <a:cs typeface="Arial"/>
                <a:sym typeface="Arial"/>
              </a:rPr>
              <a:t>Expectations</a:t>
            </a:r>
            <a:r>
              <a:rPr b="1" i="0" lang="en-US" sz="1400" u="sng" cap="none" strike="noStrike">
                <a:solidFill>
                  <a:schemeClr val="dk1"/>
                </a:solidFill>
                <a:latin typeface="Arial"/>
                <a:ea typeface="Arial"/>
                <a:cs typeface="Arial"/>
                <a:sym typeface="Arial"/>
              </a:rPr>
              <a:t>:</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600" u="none" cap="none" strike="noStrike">
              <a:solidFill>
                <a:srgbClr val="000000"/>
              </a:solidFill>
              <a:latin typeface="Arial"/>
              <a:ea typeface="Arial"/>
              <a:cs typeface="Arial"/>
              <a:sym typeface="Arial"/>
            </a:endParaRPr>
          </a:p>
          <a:p>
            <a:pPr indent="0" lvl="0" marL="0" rtl="0" algn="l">
              <a:lnSpc>
                <a:spcPct val="115000"/>
              </a:lnSpc>
              <a:spcBef>
                <a:spcPts val="1200"/>
              </a:spcBef>
              <a:spcAft>
                <a:spcPts val="0"/>
              </a:spcAft>
              <a:buClr>
                <a:srgbClr val="000000"/>
              </a:buClr>
              <a:buSzPts val="1600"/>
              <a:buFont typeface="Arial"/>
              <a:buNone/>
            </a:pPr>
            <a:r>
              <a:rPr lang="en-US" sz="1600"/>
              <a:t>Present your findings in the form of a leaflet or fact sheet. </a:t>
            </a:r>
            <a:endParaRPr sz="1600"/>
          </a:p>
          <a:p>
            <a:pPr indent="0" lvl="0" marL="0" rtl="0" algn="l">
              <a:lnSpc>
                <a:spcPct val="115000"/>
              </a:lnSpc>
              <a:spcBef>
                <a:spcPts val="1200"/>
              </a:spcBef>
              <a:spcAft>
                <a:spcPts val="0"/>
              </a:spcAft>
              <a:buClr>
                <a:srgbClr val="000000"/>
              </a:buClr>
              <a:buSzPts val="1600"/>
              <a:buFont typeface="Arial"/>
              <a:buNone/>
            </a:pPr>
            <a:r>
              <a:rPr lang="en-US" sz="1600"/>
              <a:t>There need to be pictures and you must write the name of the animal itself must  be in French. If you can write the name of the country in French too, even better!</a:t>
            </a:r>
            <a:endParaRPr sz="1600"/>
          </a:p>
          <a:p>
            <a:pPr indent="0" lvl="0" marL="0" marR="0" rtl="0" algn="l">
              <a:lnSpc>
                <a:spcPct val="100000"/>
              </a:lnSpc>
              <a:spcBef>
                <a:spcPts val="1200"/>
              </a:spcBef>
              <a:spcAft>
                <a:spcPts val="0"/>
              </a:spcAft>
              <a:buClr>
                <a:srgbClr val="000000"/>
              </a:buClr>
              <a:buSzPts val="1400"/>
              <a:buFont typeface="Arial"/>
              <a:buNone/>
            </a:pPr>
            <a:r>
              <a:t/>
            </a:r>
            <a:endParaRPr sz="1600"/>
          </a:p>
        </p:txBody>
      </p:sp>
      <p:sp>
        <p:nvSpPr>
          <p:cNvPr id="20" name="Google Shape;20;g113bf7c196f_0_22"/>
          <p:cNvSpPr txBox="1"/>
          <p:nvPr/>
        </p:nvSpPr>
        <p:spPr>
          <a:xfrm>
            <a:off x="350825" y="3413675"/>
            <a:ext cx="6130800" cy="2315100"/>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15000"/>
              </a:lnSpc>
              <a:spcBef>
                <a:spcPts val="1200"/>
              </a:spcBef>
              <a:spcAft>
                <a:spcPts val="0"/>
              </a:spcAft>
              <a:buClr>
                <a:srgbClr val="000000"/>
              </a:buClr>
              <a:buSzPts val="1600"/>
              <a:buFont typeface="Arial"/>
              <a:buNone/>
            </a:pPr>
            <a:r>
              <a:rPr b="1" i="0" lang="en-US" sz="1600" u="sng" cap="none" strike="noStrike">
                <a:solidFill>
                  <a:srgbClr val="000000"/>
                </a:solidFill>
                <a:latin typeface="Arial"/>
                <a:ea typeface="Arial"/>
                <a:cs typeface="Arial"/>
                <a:sym typeface="Arial"/>
              </a:rPr>
              <a:t>Your Task:</a:t>
            </a:r>
            <a:endParaRPr b="1" i="0" sz="1600" u="sng"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600"/>
              <a:buFont typeface="Arial"/>
              <a:buNone/>
            </a:pPr>
            <a:r>
              <a:rPr lang="en-US" sz="1600"/>
              <a:t>Produce a fact sheet or leaflet on animals.</a:t>
            </a:r>
            <a:endParaRPr sz="1600"/>
          </a:p>
          <a:p>
            <a:pPr indent="0" lvl="0" marL="0" marR="0" rtl="0" algn="l">
              <a:lnSpc>
                <a:spcPct val="115000"/>
              </a:lnSpc>
              <a:spcBef>
                <a:spcPts val="1200"/>
              </a:spcBef>
              <a:spcAft>
                <a:spcPts val="0"/>
              </a:spcAft>
              <a:buClr>
                <a:srgbClr val="000000"/>
              </a:buClr>
              <a:buSzPts val="1600"/>
              <a:buFont typeface="Arial"/>
              <a:buNone/>
            </a:pPr>
            <a:r>
              <a:rPr lang="en-US" sz="1600"/>
              <a:t>Using an online dictionary to help you look up the words for at least 20 animals that live in the wild in others countries around the world.  You will need to carry out research, using books or the internet, to find out where these animals live.  </a:t>
            </a:r>
            <a:endParaRPr sz="1600"/>
          </a:p>
          <a:p>
            <a:pPr indent="0" lvl="0" marL="0" marR="0" rtl="0" algn="l">
              <a:lnSpc>
                <a:spcPct val="115000"/>
              </a:lnSpc>
              <a:spcBef>
                <a:spcPts val="1200"/>
              </a:spcBef>
              <a:spcAft>
                <a:spcPts val="1200"/>
              </a:spcAft>
              <a:buClr>
                <a:srgbClr val="000000"/>
              </a:buClr>
              <a:buSzPts val="1600"/>
              <a:buFont typeface="Arial"/>
              <a:buNone/>
            </a:pPr>
            <a:r>
              <a:t/>
            </a:r>
            <a:endParaRPr sz="1600"/>
          </a:p>
        </p:txBody>
      </p:sp>
      <p:pic>
        <p:nvPicPr>
          <p:cNvPr id="21" name="Google Shape;21;g113bf7c196f_0_22"/>
          <p:cNvPicPr preferRelativeResize="0"/>
          <p:nvPr/>
        </p:nvPicPr>
        <p:blipFill rotWithShape="1">
          <a:blip r:embed="rId3">
            <a:alphaModFix/>
          </a:blip>
          <a:srcRect b="0" l="0" r="0" t="0"/>
          <a:stretch/>
        </p:blipFill>
        <p:spPr>
          <a:xfrm>
            <a:off x="376237" y="555625"/>
            <a:ext cx="1008062" cy="1008062"/>
          </a:xfrm>
          <a:prstGeom prst="rect">
            <a:avLst/>
          </a:prstGeom>
          <a:noFill/>
          <a:ln>
            <a:noFill/>
          </a:ln>
        </p:spPr>
      </p:pic>
      <p:sp>
        <p:nvSpPr>
          <p:cNvPr id="22" name="Google Shape;22;g113bf7c196f_0_22"/>
          <p:cNvSpPr txBox="1"/>
          <p:nvPr/>
        </p:nvSpPr>
        <p:spPr>
          <a:xfrm>
            <a:off x="350837" y="587375"/>
            <a:ext cx="6156300" cy="954000"/>
          </a:xfrm>
          <a:prstGeom prst="rect">
            <a:avLst/>
          </a:prstGeom>
          <a:noFill/>
          <a:ln cap="flat" cmpd="sng" w="1905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Enrichment Homework</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Spring 2</a:t>
            </a:r>
            <a:endParaRPr b="0" i="0" sz="1400" u="none" cap="none" strike="noStrike">
              <a:solidFill>
                <a:srgbClr val="000000"/>
              </a:solidFill>
              <a:latin typeface="Arial"/>
              <a:ea typeface="Arial"/>
              <a:cs typeface="Arial"/>
              <a:sym typeface="Arial"/>
            </a:endParaRPr>
          </a:p>
        </p:txBody>
      </p:sp>
      <p:sp>
        <p:nvSpPr>
          <p:cNvPr id="23" name="Google Shape;23;g113bf7c196f_0_22"/>
          <p:cNvSpPr txBox="1"/>
          <p:nvPr/>
        </p:nvSpPr>
        <p:spPr>
          <a:xfrm>
            <a:off x="350837" y="1585912"/>
            <a:ext cx="3078300" cy="368400"/>
          </a:xfrm>
          <a:prstGeom prst="rect">
            <a:avLst/>
          </a:prstGeom>
          <a:no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US" sz="1800" u="sng" cap="none" strike="noStrike">
                <a:solidFill>
                  <a:schemeClr val="dk1"/>
                </a:solidFill>
                <a:latin typeface="Arial"/>
                <a:ea typeface="Arial"/>
                <a:cs typeface="Arial"/>
                <a:sym typeface="Arial"/>
              </a:rPr>
              <a:t>Year Group</a:t>
            </a:r>
            <a:r>
              <a:rPr b="0" i="0" lang="en-US" sz="1800" u="none" cap="none" strike="noStrike">
                <a:solidFill>
                  <a:schemeClr val="dk1"/>
                </a:solidFill>
                <a:latin typeface="Arial"/>
                <a:ea typeface="Arial"/>
                <a:cs typeface="Arial"/>
                <a:sym typeface="Arial"/>
              </a:rPr>
              <a:t>: 5       </a:t>
            </a:r>
            <a:endParaRPr b="0" i="0" sz="1400" u="none" cap="none" strike="noStrike">
              <a:solidFill>
                <a:srgbClr val="000000"/>
              </a:solidFill>
              <a:latin typeface="Arial"/>
              <a:ea typeface="Arial"/>
              <a:cs typeface="Arial"/>
              <a:sym typeface="Arial"/>
            </a:endParaRPr>
          </a:p>
        </p:txBody>
      </p:sp>
      <p:sp>
        <p:nvSpPr>
          <p:cNvPr id="24" name="Google Shape;24;g113bf7c196f_0_22"/>
          <p:cNvSpPr txBox="1"/>
          <p:nvPr/>
        </p:nvSpPr>
        <p:spPr>
          <a:xfrm>
            <a:off x="3489325" y="1595437"/>
            <a:ext cx="3024300" cy="369900"/>
          </a:xfrm>
          <a:prstGeom prst="rect">
            <a:avLst/>
          </a:prstGeom>
          <a:no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US" sz="1800" u="sng" cap="none" strike="noStrike">
                <a:solidFill>
                  <a:schemeClr val="dk1"/>
                </a:solidFill>
                <a:latin typeface="Arial"/>
                <a:ea typeface="Arial"/>
                <a:cs typeface="Arial"/>
                <a:sym typeface="Arial"/>
              </a:rPr>
              <a:t>Subject</a:t>
            </a:r>
            <a:r>
              <a:rPr b="0" i="0" lang="en-US" sz="1800" u="none" cap="none" strike="noStrike">
                <a:solidFill>
                  <a:schemeClr val="dk1"/>
                </a:solidFill>
                <a:latin typeface="Arial"/>
                <a:ea typeface="Arial"/>
                <a:cs typeface="Arial"/>
                <a:sym typeface="Arial"/>
              </a:rPr>
              <a:t>: French   </a:t>
            </a:r>
            <a:endParaRPr b="0" i="0" sz="1400" u="none" cap="none" strike="noStrike">
              <a:solidFill>
                <a:srgbClr val="000000"/>
              </a:solidFill>
              <a:latin typeface="Arial"/>
              <a:ea typeface="Arial"/>
              <a:cs typeface="Arial"/>
              <a:sym typeface="Arial"/>
            </a:endParaRPr>
          </a:p>
        </p:txBody>
      </p:sp>
      <p:sp>
        <p:nvSpPr>
          <p:cNvPr id="25" name="Google Shape;25;g113bf7c196f_0_22"/>
          <p:cNvSpPr txBox="1"/>
          <p:nvPr/>
        </p:nvSpPr>
        <p:spPr>
          <a:xfrm>
            <a:off x="376250" y="2139950"/>
            <a:ext cx="6105600" cy="1193100"/>
          </a:xfrm>
          <a:prstGeom prst="rect">
            <a:avLst/>
          </a:prstGeom>
          <a:no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1C1C1C"/>
              </a:buClr>
              <a:buSzPts val="1600"/>
              <a:buFont typeface="Arial"/>
              <a:buNone/>
            </a:pPr>
            <a:r>
              <a:rPr b="1" i="0" lang="en-US" sz="1600" u="sng" cap="none" strike="noStrike">
                <a:solidFill>
                  <a:srgbClr val="1C1C1C"/>
                </a:solidFill>
                <a:latin typeface="Arial"/>
                <a:ea typeface="Arial"/>
                <a:cs typeface="Arial"/>
                <a:sym typeface="Arial"/>
              </a:rPr>
              <a:t>Link to learning</a:t>
            </a:r>
            <a:r>
              <a:rPr b="0" i="0" lang="en-US" sz="1600" u="none" cap="none" strike="noStrike">
                <a:solidFill>
                  <a:srgbClr val="1C1C1C"/>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Arial"/>
                <a:ea typeface="Arial"/>
                <a:cs typeface="Arial"/>
                <a:sym typeface="Arial"/>
              </a:rPr>
              <a:t>Animals and pets is our topic this half term</a:t>
            </a:r>
            <a:endParaRPr b="0" i="0" sz="1600" u="none" cap="none" strike="noStrike">
              <a:solidFill>
                <a:schemeClr val="dk1"/>
              </a:solidFill>
              <a:latin typeface="Arial"/>
              <a:ea typeface="Arial"/>
              <a:cs typeface="Arial"/>
              <a:sym typeface="Arial"/>
            </a:endParaRPr>
          </a:p>
        </p:txBody>
      </p:sp>
      <p:sp>
        <p:nvSpPr>
          <p:cNvPr id="26" name="Google Shape;26;g113bf7c196f_0_22"/>
          <p:cNvSpPr txBox="1"/>
          <p:nvPr/>
        </p:nvSpPr>
        <p:spPr>
          <a:xfrm>
            <a:off x="4857750" y="8221650"/>
            <a:ext cx="1890600" cy="831900"/>
          </a:xfrm>
          <a:prstGeom prst="rect">
            <a:avLst/>
          </a:prstGeom>
          <a:solidFill>
            <a:srgbClr val="FFFF00"/>
          </a:solidFill>
          <a:ln cap="flat" cmpd="sng" w="9525">
            <a:solidFill>
              <a:srgbClr val="23A7F9"/>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1C1C1C"/>
              </a:buClr>
              <a:buSzPts val="1600"/>
              <a:buFont typeface="Arial"/>
              <a:buNone/>
            </a:pPr>
            <a:r>
              <a:rPr b="1" i="0" lang="en-US" sz="1600" u="sng" cap="none" strike="noStrike">
                <a:solidFill>
                  <a:srgbClr val="1C1C1C"/>
                </a:solidFill>
                <a:latin typeface="Arial"/>
                <a:ea typeface="Arial"/>
                <a:cs typeface="Arial"/>
                <a:sym typeface="Arial"/>
              </a:rPr>
              <a:t>Due date</a:t>
            </a:r>
            <a:r>
              <a:rPr b="0" i="0" lang="en-US" sz="1600" u="none" cap="none" strike="noStrike">
                <a:solidFill>
                  <a:srgbClr val="1C1C1C"/>
                </a:solidFill>
                <a:latin typeface="Arial"/>
                <a:ea typeface="Arial"/>
                <a:cs typeface="Arial"/>
                <a:sym typeface="Arial"/>
              </a:rPr>
              <a:t>: Monday 27</a:t>
            </a:r>
            <a:r>
              <a:rPr lang="en-US" sz="1600">
                <a:solidFill>
                  <a:srgbClr val="1C1C1C"/>
                </a:solidFill>
              </a:rPr>
              <a:t>th March</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1C1C1C"/>
              </a:buClr>
              <a:buSzPts val="16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3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Annabelle Grey</dc:creator>
</cp:coreProperties>
</file>