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12192000"/>
  <p:notesSz cx="6858000" cy="9144000"/>
  <p:embeddedFontLst>
    <p:embeddedFont>
      <p:font typeface="Outfit"/>
      <p:regular r:id="rId26"/>
      <p:bold r:id="rId27"/>
    </p:embeddedFont>
    <p:embeddedFont>
      <p:font typeface="Open Sa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2" roundtripDataSignature="AMtx7mhyaSvxfswh2mC+8vskpCM1AgiSo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utfit-regular.fntdata"/><Relationship Id="rId25" Type="http://schemas.openxmlformats.org/officeDocument/2006/relationships/slide" Target="slides/slide21.xml"/><Relationship Id="rId28" Type="http://schemas.openxmlformats.org/officeDocument/2006/relationships/font" Target="fonts/OpenSans-regular.fntdata"/><Relationship Id="rId27" Type="http://schemas.openxmlformats.org/officeDocument/2006/relationships/font" Target="fonts/Outfit-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boldItalic.fntdata"/><Relationship Id="rId30" Type="http://schemas.openxmlformats.org/officeDocument/2006/relationships/font" Target="fonts/OpenSans-italic.fntdata"/><Relationship Id="rId11" Type="http://schemas.openxmlformats.org/officeDocument/2006/relationships/slide" Target="slides/slide7.xml"/><Relationship Id="rId10" Type="http://schemas.openxmlformats.org/officeDocument/2006/relationships/slide" Target="slides/slide6.xml"/><Relationship Id="rId32"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0" name="Google Shape;15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5" name="Google Shape;155;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8" name="Google Shape;19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8" name="Google Shape;20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4" name="Google Shape;21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5" name="Google Shape;22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0" name="Google Shape;23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6" name="Google Shape;23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3" name="Google Shape;24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 name="Google Shape;8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0" name="Google Shape;25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6" name="Google Shape;256;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 name="Google Shape;9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2" name="Google Shape;12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7" name="Google Shape;12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4" name="Google Shape;13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0" name="Google Shape;14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 name="Google Shape;14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2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2" name="Shape 32"/>
        <p:cNvGrpSpPr/>
        <p:nvPr/>
      </p:nvGrpSpPr>
      <p:grpSpPr>
        <a:xfrm>
          <a:off x="0" y="0"/>
          <a:ext cx="0" cy="0"/>
          <a:chOff x="0" y="0"/>
          <a:chExt cx="0" cy="0"/>
        </a:xfrm>
      </p:grpSpPr>
      <p:sp>
        <p:nvSpPr>
          <p:cNvPr id="33" name="Google Shape;33;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2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p2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2" name="Google Shape;4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2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2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9"/>
          <p:cNvSpPr/>
          <p:nvPr>
            <p:ph idx="2" type="pic"/>
          </p:nvPr>
        </p:nvSpPr>
        <p:spPr>
          <a:xfrm>
            <a:off x="5183188" y="987425"/>
            <a:ext cx="6172200" cy="4873625"/>
          </a:xfrm>
          <a:prstGeom prst="rect">
            <a:avLst/>
          </a:prstGeom>
          <a:noFill/>
          <a:ln>
            <a:noFill/>
          </a:ln>
        </p:spPr>
      </p:sp>
      <p:sp>
        <p:nvSpPr>
          <p:cNvPr id="64" name="Google Shape;64;p2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
          <p:cNvSpPr txBox="1"/>
          <p:nvPr/>
        </p:nvSpPr>
        <p:spPr>
          <a:xfrm>
            <a:off x="2489200" y="558800"/>
            <a:ext cx="7833360"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chemeClr val="lt1"/>
                </a:solidFill>
                <a:latin typeface="Calibri"/>
                <a:ea typeface="Calibri"/>
                <a:cs typeface="Calibri"/>
                <a:sym typeface="Calibri"/>
              </a:rPr>
              <a:t>Enrichment homework</a:t>
            </a:r>
            <a:endParaRPr b="0" i="0" sz="60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00"/>
        </a:solidFill>
      </p:bgPr>
    </p:bg>
    <p:spTree>
      <p:nvGrpSpPr>
        <p:cNvPr id="151" name="Shape 151"/>
        <p:cNvGrpSpPr/>
        <p:nvPr/>
      </p:nvGrpSpPr>
      <p:grpSpPr>
        <a:xfrm>
          <a:off x="0" y="0"/>
          <a:ext cx="0" cy="0"/>
          <a:chOff x="0" y="0"/>
          <a:chExt cx="0" cy="0"/>
        </a:xfrm>
      </p:grpSpPr>
      <p:sp>
        <p:nvSpPr>
          <p:cNvPr id="152" name="Google Shape;152;p13"/>
          <p:cNvSpPr txBox="1"/>
          <p:nvPr>
            <p:ph idx="1" type="body"/>
          </p:nvPr>
        </p:nvSpPr>
        <p:spPr>
          <a:xfrm>
            <a:off x="838200" y="314960"/>
            <a:ext cx="10515600" cy="586200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Enrichment homework is about trying new things. Its about having an open mind and its about challenging yourself. When you have completed it, you might find that you have discovered something you really like. You might have learnt a new skill or even achieved something you never thought possible.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US"/>
              <a:t>We are all programmed to think this is what I am good at, this is what I'm not good at. </a:t>
            </a:r>
            <a:br>
              <a:rPr lang="en-US"/>
            </a:br>
            <a:endParaRPr/>
          </a:p>
          <a:p>
            <a:pPr indent="0" lvl="0" marL="0" rtl="0" algn="l">
              <a:lnSpc>
                <a:spcPct val="90000"/>
              </a:lnSpc>
              <a:spcBef>
                <a:spcPts val="1000"/>
              </a:spcBef>
              <a:spcAft>
                <a:spcPts val="0"/>
              </a:spcAft>
              <a:buClr>
                <a:schemeClr val="dk1"/>
              </a:buClr>
              <a:buSzPts val="2800"/>
              <a:buNone/>
            </a:pPr>
            <a:r>
              <a:rPr lang="en-US"/>
              <a:t>This is wrong! Just give things a go. It might be Uncomfortable, you might have no particular talent for it and it might take time. However, you are guaranteed to grow as a person, because you tried. Its not trying which is the problem. Not the result of trying!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6" name="Shape 156"/>
        <p:cNvGrpSpPr/>
        <p:nvPr/>
      </p:nvGrpSpPr>
      <p:grpSpPr>
        <a:xfrm>
          <a:off x="0" y="0"/>
          <a:ext cx="0" cy="0"/>
          <a:chOff x="0" y="0"/>
          <a:chExt cx="0" cy="0"/>
        </a:xfrm>
      </p:grpSpPr>
      <p:sp>
        <p:nvSpPr>
          <p:cNvPr id="157" name="Google Shape;157;p32"/>
          <p:cNvSpPr txBox="1"/>
          <p:nvPr>
            <p:ph type="title"/>
          </p:nvPr>
        </p:nvSpPr>
        <p:spPr>
          <a:xfrm>
            <a:off x="838200" y="60325"/>
            <a:ext cx="10515600" cy="1325563"/>
          </a:xfrm>
          <a:prstGeom prst="rect">
            <a:avLst/>
          </a:prstGeom>
          <a:gradFill>
            <a:gsLst>
              <a:gs pos="0">
                <a:srgbClr val="BABABA"/>
              </a:gs>
              <a:gs pos="35000">
                <a:srgbClr val="CFCFCF"/>
              </a:gs>
              <a:gs pos="100000">
                <a:srgbClr val="EDEDED"/>
              </a:gs>
            </a:gsLst>
            <a:lin ang="16200000" scaled="0"/>
          </a:gradFill>
          <a:ln cap="flat" cmpd="sng" w="9525">
            <a:solidFill>
              <a:schemeClr val="dk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solidFill>
                  <a:schemeClr val="dk1"/>
                </a:solidFill>
                <a:latin typeface="Arial"/>
                <a:ea typeface="Arial"/>
                <a:cs typeface="Arial"/>
                <a:sym typeface="Arial"/>
              </a:rPr>
              <a:t>Mrs. McGregor top trumps</a:t>
            </a:r>
            <a:endParaRPr/>
          </a:p>
        </p:txBody>
      </p:sp>
      <p:sp>
        <p:nvSpPr>
          <p:cNvPr id="158" name="Google Shape;158;p32"/>
          <p:cNvSpPr txBox="1"/>
          <p:nvPr/>
        </p:nvSpPr>
        <p:spPr>
          <a:xfrm>
            <a:off x="1016000" y="1569641"/>
            <a:ext cx="1696720" cy="4524315"/>
          </a:xfrm>
          <a:prstGeom prst="rect">
            <a:avLst/>
          </a:prstGeom>
          <a:gradFill>
            <a:gsLst>
              <a:gs pos="0">
                <a:srgbClr val="BABABA"/>
              </a:gs>
              <a:gs pos="35000">
                <a:srgbClr val="CFCFCF"/>
              </a:gs>
              <a:gs pos="100000">
                <a:srgbClr val="EDEDED"/>
              </a:gs>
            </a:gsLst>
            <a:lin ang="16200000" scaled="0"/>
          </a:gradFill>
          <a:ln cap="flat" cmpd="sng" w="9525">
            <a:solidFill>
              <a:schemeClr val="dk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alibri"/>
                <a:ea typeface="Calibri"/>
                <a:cs typeface="Calibri"/>
                <a:sym typeface="Calibri"/>
              </a:rPr>
              <a:t>Math</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alibri"/>
                <a:ea typeface="Calibri"/>
                <a:cs typeface="Calibri"/>
                <a:sym typeface="Calibri"/>
              </a:rPr>
              <a:t>Art</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alibri"/>
                <a:ea typeface="Calibri"/>
                <a:cs typeface="Calibri"/>
                <a:sym typeface="Calibri"/>
              </a:rPr>
              <a:t>Geog</a:t>
            </a:r>
            <a:endParaRPr b="1"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alibri"/>
                <a:ea typeface="Calibri"/>
                <a:cs typeface="Calibri"/>
                <a:sym typeface="Calibri"/>
              </a:rPr>
              <a:t>French</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alibri"/>
                <a:ea typeface="Calibri"/>
                <a:cs typeface="Calibri"/>
                <a:sym typeface="Calibri"/>
              </a:rPr>
              <a:t>Science</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alibri"/>
                <a:ea typeface="Calibri"/>
                <a:cs typeface="Calibri"/>
                <a:sym typeface="Calibri"/>
              </a:rPr>
              <a:t>PE</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alibri"/>
                <a:ea typeface="Calibri"/>
                <a:cs typeface="Calibri"/>
                <a:sym typeface="Calibri"/>
              </a:rPr>
              <a:t>Writing</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alibri"/>
                <a:ea typeface="Calibri"/>
                <a:cs typeface="Calibri"/>
                <a:sym typeface="Calibri"/>
              </a:rPr>
              <a:t>Reading</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alibri"/>
                <a:ea typeface="Calibri"/>
                <a:cs typeface="Calibri"/>
                <a:sym typeface="Calibri"/>
              </a:rPr>
              <a:t>Music</a:t>
            </a:r>
            <a:endParaRPr b="0" i="0" sz="1400" u="none" cap="none" strike="noStrike">
              <a:solidFill>
                <a:schemeClr val="dk1"/>
              </a:solidFill>
              <a:latin typeface="Arial"/>
              <a:ea typeface="Arial"/>
              <a:cs typeface="Arial"/>
              <a:sym typeface="Arial"/>
            </a:endParaRPr>
          </a:p>
        </p:txBody>
      </p:sp>
      <p:sp>
        <p:nvSpPr>
          <p:cNvPr id="159" name="Google Shape;159;p32"/>
          <p:cNvSpPr/>
          <p:nvPr/>
        </p:nvSpPr>
        <p:spPr>
          <a:xfrm>
            <a:off x="2712720" y="1742440"/>
            <a:ext cx="6380480" cy="18161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0" name="Google Shape;160;p32"/>
          <p:cNvSpPr/>
          <p:nvPr/>
        </p:nvSpPr>
        <p:spPr>
          <a:xfrm>
            <a:off x="2712720" y="3210560"/>
            <a:ext cx="6380480" cy="17266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1" name="Google Shape;161;p32"/>
          <p:cNvSpPr/>
          <p:nvPr/>
        </p:nvSpPr>
        <p:spPr>
          <a:xfrm>
            <a:off x="2712720" y="3732848"/>
            <a:ext cx="6380480" cy="17266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alibri"/>
              <a:ea typeface="Calibri"/>
              <a:cs typeface="Calibri"/>
              <a:sym typeface="Calibri"/>
            </a:endParaRPr>
          </a:p>
        </p:txBody>
      </p:sp>
      <p:sp>
        <p:nvSpPr>
          <p:cNvPr id="162" name="Google Shape;162;p32"/>
          <p:cNvSpPr/>
          <p:nvPr/>
        </p:nvSpPr>
        <p:spPr>
          <a:xfrm>
            <a:off x="2712720" y="4663440"/>
            <a:ext cx="6380480" cy="177695"/>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3" name="Google Shape;163;p32"/>
          <p:cNvSpPr/>
          <p:nvPr/>
        </p:nvSpPr>
        <p:spPr>
          <a:xfrm>
            <a:off x="2712720" y="4216400"/>
            <a:ext cx="6380480" cy="192899"/>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4" name="Google Shape;164;p32"/>
          <p:cNvSpPr/>
          <p:nvPr/>
        </p:nvSpPr>
        <p:spPr>
          <a:xfrm>
            <a:off x="2712720" y="5157152"/>
            <a:ext cx="6380480" cy="177354"/>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5" name="Google Shape;165;p32"/>
          <p:cNvSpPr/>
          <p:nvPr/>
        </p:nvSpPr>
        <p:spPr>
          <a:xfrm>
            <a:off x="2712720" y="5679440"/>
            <a:ext cx="6380480" cy="151856"/>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6" name="Google Shape;166;p32"/>
          <p:cNvSpPr/>
          <p:nvPr/>
        </p:nvSpPr>
        <p:spPr>
          <a:xfrm>
            <a:off x="2712720" y="2763854"/>
            <a:ext cx="6380480" cy="18161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7" name="Google Shape;167;p32"/>
          <p:cNvSpPr/>
          <p:nvPr/>
        </p:nvSpPr>
        <p:spPr>
          <a:xfrm>
            <a:off x="2712720" y="2264728"/>
            <a:ext cx="6369810" cy="18687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8" name="Google Shape;168;p32"/>
          <p:cNvSpPr/>
          <p:nvPr/>
        </p:nvSpPr>
        <p:spPr>
          <a:xfrm>
            <a:off x="2712720" y="2256952"/>
            <a:ext cx="3032760" cy="191803"/>
          </a:xfrm>
          <a:prstGeom prst="rect">
            <a:avLst/>
          </a:prstGeom>
          <a:solidFill>
            <a:srgbClr val="FF0000"/>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9" name="Google Shape;169;p32"/>
          <p:cNvSpPr/>
          <p:nvPr/>
        </p:nvSpPr>
        <p:spPr>
          <a:xfrm>
            <a:off x="2707640" y="1745406"/>
            <a:ext cx="3037840" cy="195974"/>
          </a:xfrm>
          <a:prstGeom prst="rect">
            <a:avLst/>
          </a:prstGeom>
          <a:solidFill>
            <a:srgbClr val="FF0000"/>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0" name="Google Shape;170;p32"/>
          <p:cNvSpPr/>
          <p:nvPr/>
        </p:nvSpPr>
        <p:spPr>
          <a:xfrm>
            <a:off x="2712720" y="2741957"/>
            <a:ext cx="4094480" cy="194841"/>
          </a:xfrm>
          <a:prstGeom prst="rect">
            <a:avLst/>
          </a:prstGeom>
          <a:solidFill>
            <a:srgbClr val="FF0000"/>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1" name="Google Shape;171;p32"/>
          <p:cNvSpPr/>
          <p:nvPr/>
        </p:nvSpPr>
        <p:spPr>
          <a:xfrm>
            <a:off x="2712720" y="3188653"/>
            <a:ext cx="558800" cy="202017"/>
          </a:xfrm>
          <a:prstGeom prst="rect">
            <a:avLst/>
          </a:prstGeom>
          <a:solidFill>
            <a:srgbClr val="FF0000"/>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2" name="Google Shape;172;p32"/>
          <p:cNvSpPr/>
          <p:nvPr/>
        </p:nvSpPr>
        <p:spPr>
          <a:xfrm>
            <a:off x="2712720" y="3707289"/>
            <a:ext cx="1290320" cy="198219"/>
          </a:xfrm>
          <a:prstGeom prst="rect">
            <a:avLst/>
          </a:prstGeom>
          <a:solidFill>
            <a:srgbClr val="FF0000"/>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3" name="Google Shape;173;p32"/>
          <p:cNvSpPr/>
          <p:nvPr/>
        </p:nvSpPr>
        <p:spPr>
          <a:xfrm>
            <a:off x="2712720" y="4214814"/>
            <a:ext cx="4348480" cy="172660"/>
          </a:xfrm>
          <a:prstGeom prst="rect">
            <a:avLst/>
          </a:prstGeom>
          <a:solidFill>
            <a:srgbClr val="FF0000"/>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4" name="Google Shape;174;p32"/>
          <p:cNvSpPr/>
          <p:nvPr/>
        </p:nvSpPr>
        <p:spPr>
          <a:xfrm>
            <a:off x="2712720" y="4661854"/>
            <a:ext cx="163830" cy="164787"/>
          </a:xfrm>
          <a:prstGeom prst="rect">
            <a:avLst/>
          </a:prstGeom>
          <a:solidFill>
            <a:srgbClr val="FF0000"/>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5" name="Google Shape;175;p32"/>
          <p:cNvSpPr/>
          <p:nvPr/>
        </p:nvSpPr>
        <p:spPr>
          <a:xfrm>
            <a:off x="2712720" y="5148821"/>
            <a:ext cx="91440" cy="194672"/>
          </a:xfrm>
          <a:prstGeom prst="rect">
            <a:avLst/>
          </a:prstGeom>
          <a:solidFill>
            <a:srgbClr val="FF0000"/>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6" name="Google Shape;176;p32"/>
          <p:cNvSpPr/>
          <p:nvPr/>
        </p:nvSpPr>
        <p:spPr>
          <a:xfrm>
            <a:off x="2707640" y="5683646"/>
            <a:ext cx="5979160" cy="154294"/>
          </a:xfrm>
          <a:prstGeom prst="rect">
            <a:avLst/>
          </a:prstGeom>
          <a:solidFill>
            <a:srgbClr val="FF0000"/>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7" name="Google Shape;177;p32"/>
          <p:cNvSpPr/>
          <p:nvPr/>
        </p:nvSpPr>
        <p:spPr>
          <a:xfrm>
            <a:off x="2712720" y="1950124"/>
            <a:ext cx="6380480" cy="18161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8" name="Google Shape;178;p32"/>
          <p:cNvSpPr/>
          <p:nvPr/>
        </p:nvSpPr>
        <p:spPr>
          <a:xfrm>
            <a:off x="2712720" y="1974262"/>
            <a:ext cx="3037840" cy="195974"/>
          </a:xfrm>
          <a:prstGeom prst="rect">
            <a:avLst/>
          </a:prstGeom>
          <a:solidFill>
            <a:srgbClr val="FF0000"/>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9" name="Google Shape;179;p32"/>
          <p:cNvSpPr/>
          <p:nvPr/>
        </p:nvSpPr>
        <p:spPr>
          <a:xfrm>
            <a:off x="2703830" y="1947549"/>
            <a:ext cx="4629785" cy="206822"/>
          </a:xfrm>
          <a:prstGeom prst="rect">
            <a:avLst/>
          </a:prstGeom>
          <a:solidFill>
            <a:schemeClr val="accent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0" name="Google Shape;180;p32"/>
          <p:cNvSpPr/>
          <p:nvPr/>
        </p:nvSpPr>
        <p:spPr>
          <a:xfrm>
            <a:off x="2712720" y="2428840"/>
            <a:ext cx="6380480" cy="18161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1" name="Google Shape;181;p32"/>
          <p:cNvSpPr/>
          <p:nvPr/>
        </p:nvSpPr>
        <p:spPr>
          <a:xfrm>
            <a:off x="2712720" y="2429081"/>
            <a:ext cx="5363845" cy="211407"/>
          </a:xfrm>
          <a:prstGeom prst="rect">
            <a:avLst/>
          </a:prstGeom>
          <a:solidFill>
            <a:schemeClr val="accent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2" name="Google Shape;182;p32"/>
          <p:cNvSpPr/>
          <p:nvPr/>
        </p:nvSpPr>
        <p:spPr>
          <a:xfrm>
            <a:off x="2715895" y="2954260"/>
            <a:ext cx="6380480" cy="18161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3" name="Google Shape;183;p32"/>
          <p:cNvSpPr/>
          <p:nvPr/>
        </p:nvSpPr>
        <p:spPr>
          <a:xfrm>
            <a:off x="2712720" y="2953796"/>
            <a:ext cx="4348480" cy="202017"/>
          </a:xfrm>
          <a:prstGeom prst="rect">
            <a:avLst/>
          </a:prstGeom>
          <a:solidFill>
            <a:schemeClr val="accent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4" name="Google Shape;184;p32"/>
          <p:cNvSpPr/>
          <p:nvPr/>
        </p:nvSpPr>
        <p:spPr>
          <a:xfrm>
            <a:off x="2712720" y="3363047"/>
            <a:ext cx="6380480" cy="17266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5" name="Google Shape;185;p32"/>
          <p:cNvSpPr/>
          <p:nvPr/>
        </p:nvSpPr>
        <p:spPr>
          <a:xfrm>
            <a:off x="2712720" y="3361461"/>
            <a:ext cx="1021080" cy="173761"/>
          </a:xfrm>
          <a:prstGeom prst="rect">
            <a:avLst/>
          </a:prstGeom>
          <a:solidFill>
            <a:schemeClr val="accent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6" name="Google Shape;186;p32"/>
          <p:cNvSpPr/>
          <p:nvPr/>
        </p:nvSpPr>
        <p:spPr>
          <a:xfrm>
            <a:off x="2715895" y="3887500"/>
            <a:ext cx="6380480" cy="17266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alibri"/>
              <a:ea typeface="Calibri"/>
              <a:cs typeface="Calibri"/>
              <a:sym typeface="Calibri"/>
            </a:endParaRPr>
          </a:p>
        </p:txBody>
      </p:sp>
      <p:sp>
        <p:nvSpPr>
          <p:cNvPr id="187" name="Google Shape;187;p32"/>
          <p:cNvSpPr/>
          <p:nvPr/>
        </p:nvSpPr>
        <p:spPr>
          <a:xfrm>
            <a:off x="2712720" y="3870636"/>
            <a:ext cx="4792980" cy="186870"/>
          </a:xfrm>
          <a:prstGeom prst="rect">
            <a:avLst/>
          </a:prstGeom>
          <a:solidFill>
            <a:schemeClr val="accent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8" name="Google Shape;188;p32"/>
          <p:cNvSpPr/>
          <p:nvPr/>
        </p:nvSpPr>
        <p:spPr>
          <a:xfrm>
            <a:off x="2712720" y="4386660"/>
            <a:ext cx="6380480" cy="192899"/>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9" name="Google Shape;189;p32"/>
          <p:cNvSpPr/>
          <p:nvPr/>
        </p:nvSpPr>
        <p:spPr>
          <a:xfrm>
            <a:off x="2712719" y="4395929"/>
            <a:ext cx="5259705" cy="183630"/>
          </a:xfrm>
          <a:prstGeom prst="rect">
            <a:avLst/>
          </a:prstGeom>
          <a:solidFill>
            <a:schemeClr val="accent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0" name="Google Shape;190;p32"/>
          <p:cNvSpPr/>
          <p:nvPr/>
        </p:nvSpPr>
        <p:spPr>
          <a:xfrm>
            <a:off x="2715895" y="4816658"/>
            <a:ext cx="6380480" cy="177695"/>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1" name="Google Shape;191;p32"/>
          <p:cNvSpPr/>
          <p:nvPr/>
        </p:nvSpPr>
        <p:spPr>
          <a:xfrm>
            <a:off x="2712720" y="4831393"/>
            <a:ext cx="4620896" cy="167712"/>
          </a:xfrm>
          <a:prstGeom prst="rect">
            <a:avLst/>
          </a:prstGeom>
          <a:solidFill>
            <a:schemeClr val="accent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2" name="Google Shape;192;p32"/>
          <p:cNvSpPr/>
          <p:nvPr/>
        </p:nvSpPr>
        <p:spPr>
          <a:xfrm>
            <a:off x="2703830" y="5328938"/>
            <a:ext cx="6380480" cy="177354"/>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3" name="Google Shape;193;p32"/>
          <p:cNvSpPr/>
          <p:nvPr/>
        </p:nvSpPr>
        <p:spPr>
          <a:xfrm>
            <a:off x="2712719" y="5342836"/>
            <a:ext cx="5669281" cy="170637"/>
          </a:xfrm>
          <a:prstGeom prst="rect">
            <a:avLst/>
          </a:prstGeom>
          <a:solidFill>
            <a:schemeClr val="accent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4" name="Google Shape;194;p32"/>
          <p:cNvSpPr/>
          <p:nvPr/>
        </p:nvSpPr>
        <p:spPr>
          <a:xfrm>
            <a:off x="2702050" y="5842239"/>
            <a:ext cx="6380480" cy="151856"/>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5" name="Google Shape;195;p32"/>
          <p:cNvSpPr/>
          <p:nvPr/>
        </p:nvSpPr>
        <p:spPr>
          <a:xfrm>
            <a:off x="2717800" y="5828094"/>
            <a:ext cx="5979160" cy="154294"/>
          </a:xfrm>
          <a:prstGeom prst="rect">
            <a:avLst/>
          </a:prstGeom>
          <a:solidFill>
            <a:schemeClr val="accent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99" name="Shape 199"/>
        <p:cNvGrpSpPr/>
        <p:nvPr/>
      </p:nvGrpSpPr>
      <p:grpSpPr>
        <a:xfrm>
          <a:off x="0" y="0"/>
          <a:ext cx="0" cy="0"/>
          <a:chOff x="0" y="0"/>
          <a:chExt cx="0" cy="0"/>
        </a:xfrm>
      </p:grpSpPr>
      <p:sp>
        <p:nvSpPr>
          <p:cNvPr id="200" name="Google Shape;200;p4"/>
          <p:cNvSpPr txBox="1"/>
          <p:nvPr>
            <p:ph type="title"/>
          </p:nvPr>
        </p:nvSpPr>
        <p:spPr>
          <a:xfrm>
            <a:off x="838200" y="365125"/>
            <a:ext cx="10581640" cy="899795"/>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solidFill>
                  <a:schemeClr val="dk1"/>
                </a:solidFill>
                <a:latin typeface="Calibri"/>
                <a:ea typeface="Calibri"/>
                <a:cs typeface="Calibri"/>
                <a:sym typeface="Calibri"/>
              </a:rPr>
              <a:t>What's the point of Enrichment Homework?</a:t>
            </a:r>
            <a:endParaRPr/>
          </a:p>
        </p:txBody>
      </p:sp>
      <p:sp>
        <p:nvSpPr>
          <p:cNvPr id="201" name="Google Shape;201;p4"/>
          <p:cNvSpPr txBox="1"/>
          <p:nvPr/>
        </p:nvSpPr>
        <p:spPr>
          <a:xfrm>
            <a:off x="838201" y="2192694"/>
            <a:ext cx="10498494" cy="584775"/>
          </a:xfrm>
          <a:prstGeom prst="rect">
            <a:avLst/>
          </a:prstGeom>
          <a:solidFill>
            <a:schemeClr val="accent5"/>
          </a:solidFill>
          <a:ln cap="flat" cmpd="sng" w="25400">
            <a:solidFill>
              <a:srgbClr val="264159"/>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chemeClr val="lt1"/>
                </a:solidFill>
                <a:latin typeface="Arial"/>
                <a:ea typeface="Arial"/>
                <a:cs typeface="Arial"/>
                <a:sym typeface="Arial"/>
              </a:rPr>
              <a:t>To try to learn something you haven’t done before</a:t>
            </a:r>
            <a:endParaRPr b="0" i="0" sz="3200" u="none" cap="none" strike="noStrike">
              <a:solidFill>
                <a:schemeClr val="lt1"/>
              </a:solidFill>
              <a:latin typeface="Arial"/>
              <a:ea typeface="Arial"/>
              <a:cs typeface="Arial"/>
              <a:sym typeface="Arial"/>
            </a:endParaRPr>
          </a:p>
        </p:txBody>
      </p:sp>
      <p:sp>
        <p:nvSpPr>
          <p:cNvPr id="202" name="Google Shape;202;p4"/>
          <p:cNvSpPr txBox="1"/>
          <p:nvPr/>
        </p:nvSpPr>
        <p:spPr>
          <a:xfrm>
            <a:off x="690467" y="3429000"/>
            <a:ext cx="4758612" cy="769441"/>
          </a:xfrm>
          <a:prstGeom prst="rect">
            <a:avLst/>
          </a:prstGeom>
          <a:solidFill>
            <a:schemeClr val="accent6"/>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chemeClr val="lt1"/>
                </a:solidFill>
                <a:latin typeface="Arial"/>
                <a:ea typeface="Arial"/>
                <a:cs typeface="Arial"/>
                <a:sym typeface="Arial"/>
              </a:rPr>
              <a:t>To </a:t>
            </a:r>
            <a:r>
              <a:rPr b="0" i="0" lang="en-US" sz="4400" u="none" cap="none" strike="noStrike">
                <a:solidFill>
                  <a:schemeClr val="lt1"/>
                </a:solidFill>
                <a:latin typeface="Arial"/>
                <a:ea typeface="Arial"/>
                <a:cs typeface="Arial"/>
                <a:sym typeface="Arial"/>
              </a:rPr>
              <a:t>improve</a:t>
            </a:r>
            <a:r>
              <a:rPr b="0" i="0" lang="en-US" sz="2800" u="none" cap="none" strike="noStrike">
                <a:solidFill>
                  <a:schemeClr val="lt1"/>
                </a:solidFill>
                <a:latin typeface="Arial"/>
                <a:ea typeface="Arial"/>
                <a:cs typeface="Arial"/>
                <a:sym typeface="Arial"/>
              </a:rPr>
              <a:t> your skills</a:t>
            </a:r>
            <a:endParaRPr b="0" i="0" sz="2800" u="none" cap="none" strike="noStrike">
              <a:solidFill>
                <a:schemeClr val="lt1"/>
              </a:solidFill>
              <a:latin typeface="Arial"/>
              <a:ea typeface="Arial"/>
              <a:cs typeface="Arial"/>
              <a:sym typeface="Arial"/>
            </a:endParaRPr>
          </a:p>
        </p:txBody>
      </p:sp>
      <p:sp>
        <p:nvSpPr>
          <p:cNvPr id="203" name="Google Shape;203;p4"/>
          <p:cNvSpPr txBox="1"/>
          <p:nvPr/>
        </p:nvSpPr>
        <p:spPr>
          <a:xfrm>
            <a:off x="1707502" y="5318281"/>
            <a:ext cx="3953070" cy="584775"/>
          </a:xfrm>
          <a:prstGeom prst="rect">
            <a:avLst/>
          </a:prstGeom>
          <a:solidFill>
            <a:schemeClr val="accent1"/>
          </a:solidFill>
          <a:ln cap="flat" cmpd="sng" w="25400">
            <a:solidFill>
              <a:srgbClr val="1C305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chemeClr val="lt1"/>
                </a:solidFill>
                <a:latin typeface="Arial"/>
                <a:ea typeface="Arial"/>
                <a:cs typeface="Arial"/>
                <a:sym typeface="Arial"/>
              </a:rPr>
              <a:t>To push your ability</a:t>
            </a:r>
            <a:endParaRPr b="0" i="0" sz="3200" u="none" cap="none" strike="noStrike">
              <a:solidFill>
                <a:schemeClr val="lt1"/>
              </a:solidFill>
              <a:latin typeface="Arial"/>
              <a:ea typeface="Arial"/>
              <a:cs typeface="Arial"/>
              <a:sym typeface="Arial"/>
            </a:endParaRPr>
          </a:p>
        </p:txBody>
      </p:sp>
      <p:sp>
        <p:nvSpPr>
          <p:cNvPr id="204" name="Google Shape;204;p4"/>
          <p:cNvSpPr txBox="1"/>
          <p:nvPr/>
        </p:nvSpPr>
        <p:spPr>
          <a:xfrm>
            <a:off x="6640287" y="3813720"/>
            <a:ext cx="3953070" cy="584775"/>
          </a:xfrm>
          <a:prstGeom prst="rect">
            <a:avLst/>
          </a:prstGeom>
          <a:solidFill>
            <a:schemeClr val="accent2"/>
          </a:solidFill>
          <a:ln cap="flat" cmpd="sng" w="25400">
            <a:solidFill>
              <a:srgbClr val="64341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chemeClr val="lt1"/>
                </a:solidFill>
                <a:latin typeface="Arial"/>
                <a:ea typeface="Arial"/>
                <a:cs typeface="Arial"/>
                <a:sym typeface="Arial"/>
              </a:rPr>
              <a:t>To surprise yourself!</a:t>
            </a:r>
            <a:endParaRPr b="0" i="0" sz="3200" u="none" cap="none" strike="noStrike">
              <a:solidFill>
                <a:schemeClr val="lt1"/>
              </a:solidFill>
              <a:latin typeface="Arial"/>
              <a:ea typeface="Arial"/>
              <a:cs typeface="Arial"/>
              <a:sym typeface="Arial"/>
            </a:endParaRPr>
          </a:p>
        </p:txBody>
      </p:sp>
      <p:sp>
        <p:nvSpPr>
          <p:cNvPr id="205" name="Google Shape;205;p4"/>
          <p:cNvSpPr txBox="1"/>
          <p:nvPr/>
        </p:nvSpPr>
        <p:spPr>
          <a:xfrm>
            <a:off x="6923316" y="5318281"/>
            <a:ext cx="3953070" cy="1077218"/>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chemeClr val="lt1"/>
                </a:solidFill>
                <a:latin typeface="Arial"/>
                <a:ea typeface="Arial"/>
                <a:cs typeface="Arial"/>
                <a:sym typeface="Arial"/>
              </a:rPr>
              <a:t>To learn something new about yourself</a:t>
            </a:r>
            <a:endParaRPr b="0" i="0" sz="32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id="210" name="Google Shape;210;p5"/>
          <p:cNvPicPr preferRelativeResize="0"/>
          <p:nvPr/>
        </p:nvPicPr>
        <p:blipFill rotWithShape="1">
          <a:blip r:embed="rId3">
            <a:alphaModFix/>
          </a:blip>
          <a:srcRect b="17185" l="46167" r="31000" t="26221"/>
          <a:stretch/>
        </p:blipFill>
        <p:spPr>
          <a:xfrm>
            <a:off x="274320" y="129781"/>
            <a:ext cx="4826000" cy="6728219"/>
          </a:xfrm>
          <a:prstGeom prst="rect">
            <a:avLst/>
          </a:prstGeom>
          <a:noFill/>
          <a:ln>
            <a:noFill/>
          </a:ln>
        </p:spPr>
      </p:pic>
      <p:pic>
        <p:nvPicPr>
          <p:cNvPr id="211" name="Google Shape;211;p5"/>
          <p:cNvPicPr preferRelativeResize="0"/>
          <p:nvPr/>
        </p:nvPicPr>
        <p:blipFill rotWithShape="1">
          <a:blip r:embed="rId4">
            <a:alphaModFix/>
          </a:blip>
          <a:srcRect b="5857" l="49038" r="5458" t="26224"/>
          <a:stretch/>
        </p:blipFill>
        <p:spPr>
          <a:xfrm>
            <a:off x="5354320" y="-162560"/>
            <a:ext cx="8122581" cy="681965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215" name="Shape 215"/>
        <p:cNvGrpSpPr/>
        <p:nvPr/>
      </p:nvGrpSpPr>
      <p:grpSpPr>
        <a:xfrm>
          <a:off x="0" y="0"/>
          <a:ext cx="0" cy="0"/>
          <a:chOff x="0" y="0"/>
          <a:chExt cx="0" cy="0"/>
        </a:xfrm>
      </p:grpSpPr>
      <p:sp>
        <p:nvSpPr>
          <p:cNvPr id="216" name="Google Shape;216;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So how does it work now?</a:t>
            </a:r>
            <a:endParaRPr/>
          </a:p>
        </p:txBody>
      </p:sp>
      <p:sp>
        <p:nvSpPr>
          <p:cNvPr id="217" name="Google Shape;217;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US"/>
              <a:t>Each half term you will be given two choices. It might be a subject to study, a skill to learn or a passion a teacher wants to share with you. </a:t>
            </a:r>
            <a:endParaRPr/>
          </a:p>
          <a:p>
            <a:pPr indent="-228600" lvl="0" marL="228600" rtl="0" algn="l">
              <a:lnSpc>
                <a:spcPct val="90000"/>
              </a:lnSpc>
              <a:spcBef>
                <a:spcPts val="1000"/>
              </a:spcBef>
              <a:spcAft>
                <a:spcPts val="0"/>
              </a:spcAft>
              <a:buClr>
                <a:schemeClr val="dk1"/>
              </a:buClr>
              <a:buSzPts val="2800"/>
              <a:buChar char="•"/>
            </a:pPr>
            <a:r>
              <a:rPr lang="en-US"/>
              <a:t>Your activity will be split into different sections and you will be reminded of these sections each week by the teacher who has set the work.</a:t>
            </a:r>
            <a:endParaRPr/>
          </a:p>
          <a:p>
            <a:pPr indent="-228600" lvl="0" marL="228600" rtl="0" algn="l">
              <a:lnSpc>
                <a:spcPct val="90000"/>
              </a:lnSpc>
              <a:spcBef>
                <a:spcPts val="1000"/>
              </a:spcBef>
              <a:spcAft>
                <a:spcPts val="0"/>
              </a:spcAft>
              <a:buClr>
                <a:schemeClr val="dk1"/>
              </a:buClr>
              <a:buSzPts val="2800"/>
              <a:buChar char="•"/>
            </a:pPr>
            <a:r>
              <a:rPr lang="en-US"/>
              <a:t>By the end of the half term. You will be expected to hand in a well thought out, substantial piece of work, demonstrating what you have learnt and the processes you used. </a:t>
            </a:r>
            <a:endParaRPr/>
          </a:p>
          <a:p>
            <a:pPr indent="-228600" lvl="0" marL="228600" rtl="0" algn="l">
              <a:lnSpc>
                <a:spcPct val="90000"/>
              </a:lnSpc>
              <a:spcBef>
                <a:spcPts val="1000"/>
              </a:spcBef>
              <a:spcAft>
                <a:spcPts val="0"/>
              </a:spcAft>
              <a:buClr>
                <a:schemeClr val="dk1"/>
              </a:buClr>
              <a:buSzPts val="2800"/>
              <a:buChar char="•"/>
            </a:pPr>
            <a:r>
              <a:rPr lang="en-US"/>
              <a:t>You have time at lunch in the library or in the art room to work on your enrichment, you can always ask your teacher for help and there is no excuse to not get it done.</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21" name="Shape 221"/>
        <p:cNvGrpSpPr/>
        <p:nvPr/>
      </p:nvGrpSpPr>
      <p:grpSpPr>
        <a:xfrm>
          <a:off x="0" y="0"/>
          <a:ext cx="0" cy="0"/>
          <a:chOff x="0" y="0"/>
          <a:chExt cx="0" cy="0"/>
        </a:xfrm>
      </p:grpSpPr>
      <p:pic>
        <p:nvPicPr>
          <p:cNvPr id="222" name="Google Shape;222;p33"/>
          <p:cNvPicPr preferRelativeResize="0"/>
          <p:nvPr/>
        </p:nvPicPr>
        <p:blipFill rotWithShape="1">
          <a:blip r:embed="rId3">
            <a:alphaModFix/>
          </a:blip>
          <a:srcRect b="14609" l="43644" r="28270" t="19858"/>
          <a:stretch/>
        </p:blipFill>
        <p:spPr>
          <a:xfrm>
            <a:off x="3151761" y="1822"/>
            <a:ext cx="5223754" cy="685617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00"/>
        </a:solidFill>
      </p:bgPr>
    </p:bg>
    <p:spTree>
      <p:nvGrpSpPr>
        <p:cNvPr id="226" name="Shape 226"/>
        <p:cNvGrpSpPr/>
        <p:nvPr/>
      </p:nvGrpSpPr>
      <p:grpSpPr>
        <a:xfrm>
          <a:off x="0" y="0"/>
          <a:ext cx="0" cy="0"/>
          <a:chOff x="0" y="0"/>
          <a:chExt cx="0" cy="0"/>
        </a:xfrm>
      </p:grpSpPr>
      <p:sp>
        <p:nvSpPr>
          <p:cNvPr id="227" name="Google Shape;227;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a:t>A skills Progression example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48000"/>
          </a:blip>
          <a:stretch>
            <a:fillRect/>
          </a:stretch>
        </a:blipFill>
      </p:bgPr>
    </p:bg>
    <p:spTree>
      <p:nvGrpSpPr>
        <p:cNvPr id="231" name="Shape 231"/>
        <p:cNvGrpSpPr/>
        <p:nvPr/>
      </p:nvGrpSpPr>
      <p:grpSpPr>
        <a:xfrm>
          <a:off x="0" y="0"/>
          <a:ext cx="0" cy="0"/>
          <a:chOff x="0" y="0"/>
          <a:chExt cx="0" cy="0"/>
        </a:xfrm>
      </p:grpSpPr>
      <p:sp>
        <p:nvSpPr>
          <p:cNvPr id="232" name="Google Shape;232;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10300"/>
              <a:buFont typeface="Calibri"/>
              <a:buNone/>
            </a:pPr>
            <a:r>
              <a:rPr lang="en-US" sz="10300"/>
              <a:t>Horse Jumping</a:t>
            </a:r>
            <a:endParaRPr/>
          </a:p>
        </p:txBody>
      </p:sp>
      <p:sp>
        <p:nvSpPr>
          <p:cNvPr id="233" name="Google Shape;233;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sz="5400"/>
              <a:t>Stride patterns</a:t>
            </a:r>
            <a:endParaRPr sz="5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050">
            <a:alpha val="35294"/>
          </a:srgbClr>
        </a:solidFill>
      </p:bgPr>
    </p:bg>
    <p:spTree>
      <p:nvGrpSpPr>
        <p:cNvPr id="237" name="Shape 237"/>
        <p:cNvGrpSpPr/>
        <p:nvPr/>
      </p:nvGrpSpPr>
      <p:grpSpPr>
        <a:xfrm>
          <a:off x="0" y="0"/>
          <a:ext cx="0" cy="0"/>
          <a:chOff x="0" y="0"/>
          <a:chExt cx="0" cy="0"/>
        </a:xfrm>
      </p:grpSpPr>
      <p:sp>
        <p:nvSpPr>
          <p:cNvPr id="238" name="Google Shape;238;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33333"/>
              </a:buClr>
              <a:buSzPts val="4400"/>
              <a:buFont typeface="Outfit"/>
              <a:buNone/>
            </a:pPr>
            <a:r>
              <a:rPr b="0" i="0" lang="en-US">
                <a:solidFill>
                  <a:srgbClr val="333333"/>
                </a:solidFill>
                <a:latin typeface="Outfit"/>
                <a:ea typeface="Outfit"/>
                <a:cs typeface="Outfit"/>
                <a:sym typeface="Outfit"/>
              </a:rPr>
              <a:t>What are showjumping distances?</a:t>
            </a:r>
            <a:br>
              <a:rPr b="0" i="0" lang="en-US">
                <a:solidFill>
                  <a:srgbClr val="333333"/>
                </a:solidFill>
                <a:latin typeface="Outfit"/>
                <a:ea typeface="Outfit"/>
                <a:cs typeface="Outfit"/>
                <a:sym typeface="Outfit"/>
              </a:rPr>
            </a:br>
            <a:endParaRPr/>
          </a:p>
        </p:txBody>
      </p:sp>
      <p:sp>
        <p:nvSpPr>
          <p:cNvPr id="239" name="Google Shape;239;p1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rgbClr val="333333"/>
              </a:buClr>
              <a:buSzPts val="2800"/>
              <a:buChar char="•"/>
            </a:pPr>
            <a:r>
              <a:rPr b="0" i="0" lang="en-US">
                <a:solidFill>
                  <a:srgbClr val="333333"/>
                </a:solidFill>
                <a:latin typeface="Open Sans"/>
                <a:ea typeface="Open Sans"/>
                <a:cs typeface="Open Sans"/>
                <a:sym typeface="Open Sans"/>
              </a:rPr>
              <a:t>Combinations and distances are an elementary part of the showjumping sport. </a:t>
            </a:r>
            <a:endParaRPr/>
          </a:p>
          <a:p>
            <a:pPr indent="-228600" lvl="0" marL="228600" rtl="0" algn="l">
              <a:lnSpc>
                <a:spcPct val="90000"/>
              </a:lnSpc>
              <a:spcBef>
                <a:spcPts val="1000"/>
              </a:spcBef>
              <a:spcAft>
                <a:spcPts val="0"/>
              </a:spcAft>
              <a:buClr>
                <a:srgbClr val="333333"/>
              </a:buClr>
              <a:buSzPts val="2800"/>
              <a:buChar char="•"/>
            </a:pPr>
            <a:r>
              <a:rPr b="0" i="0" lang="en-US">
                <a:solidFill>
                  <a:srgbClr val="333333"/>
                </a:solidFill>
                <a:latin typeface="Open Sans"/>
                <a:ea typeface="Open Sans"/>
                <a:cs typeface="Open Sans"/>
                <a:sym typeface="Open Sans"/>
              </a:rPr>
              <a:t>In order to</a:t>
            </a:r>
            <a:r>
              <a:rPr b="1" i="0" lang="en-US">
                <a:solidFill>
                  <a:srgbClr val="333333"/>
                </a:solidFill>
                <a:latin typeface="Open Sans"/>
                <a:ea typeface="Open Sans"/>
                <a:cs typeface="Open Sans"/>
                <a:sym typeface="Open Sans"/>
              </a:rPr>
              <a:t> ride combinations and distances confidently</a:t>
            </a:r>
            <a:r>
              <a:rPr b="0" i="0" lang="en-US">
                <a:solidFill>
                  <a:srgbClr val="333333"/>
                </a:solidFill>
                <a:latin typeface="Open Sans"/>
                <a:ea typeface="Open Sans"/>
                <a:cs typeface="Open Sans"/>
                <a:sym typeface="Open Sans"/>
              </a:rPr>
              <a:t>, it is important for the rider to know how to measure the distances between two jumps as well as how many strides are needed.</a:t>
            </a:r>
            <a:br>
              <a:rPr lang="en-US"/>
            </a:br>
            <a:endParaRPr/>
          </a:p>
        </p:txBody>
      </p:sp>
      <p:sp>
        <p:nvSpPr>
          <p:cNvPr id="240" name="Google Shape;240;p1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rgbClr val="333333"/>
              </a:buClr>
              <a:buSzPts val="2800"/>
              <a:buChar char="•"/>
            </a:pPr>
            <a:r>
              <a:rPr b="0" i="0" lang="en-US">
                <a:solidFill>
                  <a:srgbClr val="333333"/>
                </a:solidFill>
                <a:latin typeface="Open Sans"/>
                <a:ea typeface="Open Sans"/>
                <a:cs typeface="Open Sans"/>
                <a:sym typeface="Open Sans"/>
              </a:rPr>
              <a:t>If the rider knows about these two factors, he or she can decide how to optimally ride the combination or the line.</a:t>
            </a:r>
            <a:endParaRPr/>
          </a:p>
          <a:p>
            <a:pPr indent="-228600" lvl="0" marL="228600" rtl="0" algn="l">
              <a:lnSpc>
                <a:spcPct val="90000"/>
              </a:lnSpc>
              <a:spcBef>
                <a:spcPts val="1000"/>
              </a:spcBef>
              <a:spcAft>
                <a:spcPts val="0"/>
              </a:spcAft>
              <a:buClr>
                <a:srgbClr val="333333"/>
              </a:buClr>
              <a:buSzPts val="2800"/>
              <a:buChar char="•"/>
            </a:pPr>
            <a:r>
              <a:rPr b="0" i="0" lang="en-US">
                <a:solidFill>
                  <a:srgbClr val="333333"/>
                </a:solidFill>
                <a:latin typeface="Open Sans"/>
                <a:ea typeface="Open Sans"/>
                <a:cs typeface="Open Sans"/>
                <a:sym typeface="Open Sans"/>
              </a:rPr>
              <a:t>They are sequences of two to three jumps separated by one or two strides. A lot of possibilities exist when building combinations and the preparation for each of them is very important.</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050">
            <a:alpha val="35294"/>
          </a:srgbClr>
        </a:solidFill>
      </p:bgPr>
    </p:bg>
    <p:spTree>
      <p:nvGrpSpPr>
        <p:cNvPr id="244" name="Shape 244"/>
        <p:cNvGrpSpPr/>
        <p:nvPr/>
      </p:nvGrpSpPr>
      <p:grpSpPr>
        <a:xfrm>
          <a:off x="0" y="0"/>
          <a:ext cx="0" cy="0"/>
          <a:chOff x="0" y="0"/>
          <a:chExt cx="0" cy="0"/>
        </a:xfrm>
      </p:grpSpPr>
      <p:sp>
        <p:nvSpPr>
          <p:cNvPr id="245" name="Google Shape;245;p17"/>
          <p:cNvSpPr/>
          <p:nvPr/>
        </p:nvSpPr>
        <p:spPr>
          <a:xfrm>
            <a:off x="1216152" y="2619036"/>
            <a:ext cx="9161843" cy="2416046"/>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333333"/>
              </a:buClr>
              <a:buSzPts val="1200"/>
              <a:buFont typeface="Open Sans"/>
              <a:buNone/>
            </a:pPr>
            <a:r>
              <a:rPr b="0" i="0" lang="en-US" sz="1200" u="none" cap="none" strike="noStrike">
                <a:solidFill>
                  <a:srgbClr val="333333"/>
                </a:solidFill>
                <a:latin typeface="Open Sans"/>
                <a:ea typeface="Open Sans"/>
                <a:cs typeface="Open Sans"/>
                <a:sym typeface="Open Sans"/>
              </a:rPr>
              <a:t>s </a:t>
            </a:r>
            <a:r>
              <a:rPr b="0" i="0" lang="en-US" sz="15100" u="none" cap="none" strike="noStrike">
                <a:solidFill>
                  <a:schemeClr val="dk1"/>
                </a:solidFill>
                <a:latin typeface="Arial"/>
                <a:ea typeface="Arial"/>
                <a:cs typeface="Arial"/>
                <a:sym typeface="Arial"/>
              </a:rPr>
              <a:t>               </a:t>
            </a:r>
            <a:r>
              <a:rPr b="0" i="0" lang="en-US" sz="1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descr="jumping-combination-distance" id="246" name="Google Shape;246;p17"/>
          <p:cNvPicPr preferRelativeResize="0"/>
          <p:nvPr/>
        </p:nvPicPr>
        <p:blipFill rotWithShape="1">
          <a:blip r:embed="rId3">
            <a:alphaModFix/>
          </a:blip>
          <a:srcRect b="0" l="0" r="0" t="0"/>
          <a:stretch/>
        </p:blipFill>
        <p:spPr>
          <a:xfrm>
            <a:off x="1784138" y="3429000"/>
            <a:ext cx="7581900" cy="2400301"/>
          </a:xfrm>
          <a:prstGeom prst="rect">
            <a:avLst/>
          </a:prstGeom>
          <a:noFill/>
          <a:ln>
            <a:noFill/>
          </a:ln>
        </p:spPr>
      </p:pic>
      <p:sp>
        <p:nvSpPr>
          <p:cNvPr id="247" name="Google Shape;247;p17"/>
          <p:cNvSpPr txBox="1"/>
          <p:nvPr/>
        </p:nvSpPr>
        <p:spPr>
          <a:xfrm>
            <a:off x="1216152" y="1141708"/>
            <a:ext cx="8717872" cy="17543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333333"/>
                </a:solidFill>
                <a:latin typeface="Open Sans"/>
                <a:ea typeface="Open Sans"/>
                <a:cs typeface="Open Sans"/>
                <a:sym typeface="Open Sans"/>
              </a:rPr>
              <a:t>Showjumping combinations can be of two types. A double is a sequence of two elements whereas a triple is made up of three jumps. The type of jumps, and in what order they are encountered, determine the level of difficulty. Two jumps are always separated by one or two strides which makes it necessary for horse and rider to be focused and to react quickly. If this was in a competition then this sequence would count as one jump.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88" name="Shape 88"/>
        <p:cNvGrpSpPr/>
        <p:nvPr/>
      </p:nvGrpSpPr>
      <p:grpSpPr>
        <a:xfrm>
          <a:off x="0" y="0"/>
          <a:ext cx="0" cy="0"/>
          <a:chOff x="0" y="0"/>
          <a:chExt cx="0" cy="0"/>
        </a:xfrm>
      </p:grpSpPr>
      <p:sp>
        <p:nvSpPr>
          <p:cNvPr id="89" name="Google Shape;89;p3"/>
          <p:cNvSpPr txBox="1"/>
          <p:nvPr>
            <p:ph type="title"/>
          </p:nvPr>
        </p:nvSpPr>
        <p:spPr>
          <a:xfrm>
            <a:off x="838200" y="365125"/>
            <a:ext cx="10581640" cy="899795"/>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solidFill>
                  <a:schemeClr val="dk1"/>
                </a:solidFill>
                <a:latin typeface="Calibri"/>
                <a:ea typeface="Calibri"/>
                <a:cs typeface="Calibri"/>
                <a:sym typeface="Calibri"/>
              </a:rPr>
              <a:t>What's the point of Enrichment Homework?</a:t>
            </a:r>
            <a:endParaRPr/>
          </a:p>
        </p:txBody>
      </p:sp>
      <p:pic>
        <p:nvPicPr>
          <p:cNvPr id="90" name="Google Shape;90;p3" title="How I Learned 50 New Skills | Mike Boyd | TEDxUHasselt"/>
          <p:cNvPicPr preferRelativeResize="0"/>
          <p:nvPr/>
        </p:nvPicPr>
        <p:blipFill rotWithShape="1">
          <a:blip r:embed="rId3">
            <a:alphaModFix/>
          </a:blip>
          <a:srcRect b="0" l="0" r="0" t="0"/>
          <a:stretch/>
        </p:blipFill>
        <p:spPr>
          <a:xfrm>
            <a:off x="2642556" y="1721168"/>
            <a:ext cx="6906887" cy="3902392"/>
          </a:xfrm>
          <a:prstGeom prst="rect">
            <a:avLst/>
          </a:prstGeom>
          <a:noFill/>
          <a:ln>
            <a:noFill/>
          </a:ln>
        </p:spPr>
      </p:pic>
      <p:sp>
        <p:nvSpPr>
          <p:cNvPr id="91" name="Google Shape;91;p3"/>
          <p:cNvSpPr txBox="1"/>
          <p:nvPr/>
        </p:nvSpPr>
        <p:spPr>
          <a:xfrm>
            <a:off x="3200400" y="6079808"/>
            <a:ext cx="6096000" cy="369332"/>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https://www.youtube.com/watch?v=GtOqpvAoQMA</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050">
            <a:alpha val="35294"/>
          </a:srgbClr>
        </a:solidFill>
      </p:bgPr>
    </p:bg>
    <p:spTree>
      <p:nvGrpSpPr>
        <p:cNvPr id="251" name="Shape 251"/>
        <p:cNvGrpSpPr/>
        <p:nvPr/>
      </p:nvGrpSpPr>
      <p:grpSpPr>
        <a:xfrm>
          <a:off x="0" y="0"/>
          <a:ext cx="0" cy="0"/>
          <a:chOff x="0" y="0"/>
          <a:chExt cx="0" cy="0"/>
        </a:xfrm>
      </p:grpSpPr>
      <p:sp>
        <p:nvSpPr>
          <p:cNvPr id="252" name="Google Shape;252;p18"/>
          <p:cNvSpPr txBox="1"/>
          <p:nvPr>
            <p:ph type="title"/>
          </p:nvPr>
        </p:nvSpPr>
        <p:spPr>
          <a:xfrm>
            <a:off x="1397494" y="2485748"/>
            <a:ext cx="2668480" cy="28408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en-US"/>
              <a:t>Here is an example of 3 stride pattern</a:t>
            </a:r>
            <a:endParaRPr/>
          </a:p>
        </p:txBody>
      </p:sp>
      <p:pic>
        <p:nvPicPr>
          <p:cNvPr id="253" name="Google Shape;253;p18"/>
          <p:cNvPicPr preferRelativeResize="0"/>
          <p:nvPr>
            <p:ph idx="1" type="body"/>
          </p:nvPr>
        </p:nvPicPr>
        <p:blipFill rotWithShape="1">
          <a:blip r:embed="rId3">
            <a:alphaModFix/>
          </a:blip>
          <a:srcRect b="0" l="0" r="0" t="0"/>
          <a:stretch/>
        </p:blipFill>
        <p:spPr>
          <a:xfrm>
            <a:off x="6874692" y="131729"/>
            <a:ext cx="3573585" cy="635226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0"/>
                                        <p:tgtEl>
                                          <p:spTgt spid="2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050">
            <a:alpha val="35294"/>
          </a:srgbClr>
        </a:solidFill>
      </p:bgPr>
    </p:bg>
    <p:spTree>
      <p:nvGrpSpPr>
        <p:cNvPr id="257" name="Shape 257"/>
        <p:cNvGrpSpPr/>
        <p:nvPr/>
      </p:nvGrpSpPr>
      <p:grpSpPr>
        <a:xfrm>
          <a:off x="0" y="0"/>
          <a:ext cx="0" cy="0"/>
          <a:chOff x="0" y="0"/>
          <a:chExt cx="0" cy="0"/>
        </a:xfrm>
      </p:grpSpPr>
      <p:sp>
        <p:nvSpPr>
          <p:cNvPr id="258" name="Google Shape;258;p19"/>
          <p:cNvSpPr txBox="1"/>
          <p:nvPr>
            <p:ph type="title"/>
          </p:nvPr>
        </p:nvSpPr>
        <p:spPr>
          <a:xfrm>
            <a:off x="1335349" y="2902997"/>
            <a:ext cx="4328604" cy="67863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After working with the horse, here is an example of reducing the stride pattern to 2 strides.  </a:t>
            </a:r>
            <a:endParaRPr/>
          </a:p>
        </p:txBody>
      </p:sp>
      <p:pic>
        <p:nvPicPr>
          <p:cNvPr id="259" name="Google Shape;259;p19"/>
          <p:cNvPicPr preferRelativeResize="0"/>
          <p:nvPr/>
        </p:nvPicPr>
        <p:blipFill rotWithShape="1">
          <a:blip r:embed="rId3">
            <a:alphaModFix/>
          </a:blip>
          <a:srcRect b="0" l="0" r="0" t="0"/>
          <a:stretch/>
        </p:blipFill>
        <p:spPr>
          <a:xfrm>
            <a:off x="6528049" y="119713"/>
            <a:ext cx="3722948" cy="66185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0"/>
                                        <p:tgtEl>
                                          <p:spTgt spid="2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 name="Shape 95"/>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99" name="Shape 99"/>
        <p:cNvGrpSpPr/>
        <p:nvPr/>
      </p:nvGrpSpPr>
      <p:grpSpPr>
        <a:xfrm>
          <a:off x="0" y="0"/>
          <a:ext cx="0" cy="0"/>
          <a:chOff x="0" y="0"/>
          <a:chExt cx="0" cy="0"/>
        </a:xfrm>
      </p:grpSpPr>
      <p:sp>
        <p:nvSpPr>
          <p:cNvPr id="100" name="Google Shape;100;p9"/>
          <p:cNvSpPr txBox="1"/>
          <p:nvPr>
            <p:ph type="title"/>
          </p:nvPr>
        </p:nvSpPr>
        <p:spPr>
          <a:xfrm>
            <a:off x="838200" y="603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Mrs. McGregor top trumps</a:t>
            </a:r>
            <a:endParaRPr/>
          </a:p>
        </p:txBody>
      </p:sp>
      <p:sp>
        <p:nvSpPr>
          <p:cNvPr id="101" name="Google Shape;101;p9"/>
          <p:cNvSpPr txBox="1"/>
          <p:nvPr/>
        </p:nvSpPr>
        <p:spPr>
          <a:xfrm>
            <a:off x="1016000" y="1569641"/>
            <a:ext cx="1696720" cy="452431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alibri"/>
                <a:ea typeface="Calibri"/>
                <a:cs typeface="Calibri"/>
                <a:sym typeface="Calibri"/>
              </a:rPr>
              <a:t>Math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alibri"/>
                <a:ea typeface="Calibri"/>
                <a:cs typeface="Calibri"/>
                <a:sym typeface="Calibri"/>
              </a:rPr>
              <a:t>Art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alibri"/>
                <a:ea typeface="Calibri"/>
                <a:cs typeface="Calibri"/>
                <a:sym typeface="Calibri"/>
              </a:rPr>
              <a:t>Geog</a:t>
            </a:r>
            <a:endParaRPr b="1"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alibri"/>
                <a:ea typeface="Calibri"/>
                <a:cs typeface="Calibri"/>
                <a:sym typeface="Calibri"/>
              </a:rPr>
              <a:t>French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alibri"/>
                <a:ea typeface="Calibri"/>
                <a:cs typeface="Calibri"/>
                <a:sym typeface="Calibri"/>
              </a:rPr>
              <a:t>Science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alibri"/>
                <a:ea typeface="Calibri"/>
                <a:cs typeface="Calibri"/>
                <a:sym typeface="Calibri"/>
              </a:rPr>
              <a:t>PE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alibri"/>
                <a:ea typeface="Calibri"/>
                <a:cs typeface="Calibri"/>
                <a:sym typeface="Calibri"/>
              </a:rPr>
              <a:t>Writing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alibri"/>
                <a:ea typeface="Calibri"/>
                <a:cs typeface="Calibri"/>
                <a:sym typeface="Calibri"/>
              </a:rPr>
              <a:t>Reading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alibri"/>
                <a:ea typeface="Calibri"/>
                <a:cs typeface="Calibri"/>
                <a:sym typeface="Calibri"/>
              </a:rPr>
              <a:t>Music</a:t>
            </a:r>
            <a:endParaRPr b="0" i="0" sz="1400" u="none" cap="none" strike="noStrike">
              <a:solidFill>
                <a:srgbClr val="000000"/>
              </a:solidFill>
              <a:latin typeface="Arial"/>
              <a:ea typeface="Arial"/>
              <a:cs typeface="Arial"/>
              <a:sym typeface="Arial"/>
            </a:endParaRPr>
          </a:p>
        </p:txBody>
      </p:sp>
      <p:sp>
        <p:nvSpPr>
          <p:cNvPr id="102" name="Google Shape;102;p9"/>
          <p:cNvSpPr/>
          <p:nvPr/>
        </p:nvSpPr>
        <p:spPr>
          <a:xfrm>
            <a:off x="2712720" y="1742440"/>
            <a:ext cx="6380480" cy="29464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 name="Google Shape;103;p9"/>
          <p:cNvSpPr/>
          <p:nvPr/>
        </p:nvSpPr>
        <p:spPr>
          <a:xfrm>
            <a:off x="2712720" y="3210560"/>
            <a:ext cx="6380480" cy="29464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4" name="Google Shape;104;p9"/>
          <p:cNvSpPr/>
          <p:nvPr/>
        </p:nvSpPr>
        <p:spPr>
          <a:xfrm>
            <a:off x="2712720" y="3732848"/>
            <a:ext cx="6380480" cy="29464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Calibri"/>
              <a:ea typeface="Calibri"/>
              <a:cs typeface="Calibri"/>
              <a:sym typeface="Calibri"/>
            </a:endParaRPr>
          </a:p>
        </p:txBody>
      </p:sp>
      <p:sp>
        <p:nvSpPr>
          <p:cNvPr id="105" name="Google Shape;105;p9"/>
          <p:cNvSpPr/>
          <p:nvPr/>
        </p:nvSpPr>
        <p:spPr>
          <a:xfrm>
            <a:off x="2712720" y="4663440"/>
            <a:ext cx="6380480" cy="29464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6" name="Google Shape;106;p9"/>
          <p:cNvSpPr/>
          <p:nvPr/>
        </p:nvSpPr>
        <p:spPr>
          <a:xfrm>
            <a:off x="2712720" y="4216400"/>
            <a:ext cx="6380480" cy="29464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7" name="Google Shape;107;p9"/>
          <p:cNvSpPr/>
          <p:nvPr/>
        </p:nvSpPr>
        <p:spPr>
          <a:xfrm>
            <a:off x="2712720" y="5157152"/>
            <a:ext cx="6380480" cy="29464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8" name="Google Shape;108;p9"/>
          <p:cNvSpPr/>
          <p:nvPr/>
        </p:nvSpPr>
        <p:spPr>
          <a:xfrm>
            <a:off x="2712720" y="5679440"/>
            <a:ext cx="6380480" cy="29464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9" name="Google Shape;109;p9"/>
          <p:cNvSpPr/>
          <p:nvPr/>
        </p:nvSpPr>
        <p:spPr>
          <a:xfrm>
            <a:off x="2712720" y="2716848"/>
            <a:ext cx="6380480" cy="29464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0" name="Google Shape;110;p9"/>
          <p:cNvSpPr/>
          <p:nvPr/>
        </p:nvSpPr>
        <p:spPr>
          <a:xfrm>
            <a:off x="2712720" y="2264728"/>
            <a:ext cx="6380480" cy="294640"/>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1" name="Google Shape;111;p9"/>
          <p:cNvSpPr/>
          <p:nvPr/>
        </p:nvSpPr>
        <p:spPr>
          <a:xfrm>
            <a:off x="2712720" y="2256952"/>
            <a:ext cx="3037840" cy="302418"/>
          </a:xfrm>
          <a:prstGeom prst="rect">
            <a:avLst/>
          </a:prstGeom>
          <a:solidFill>
            <a:srgbClr val="FF0000"/>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2" name="Google Shape;112;p9"/>
          <p:cNvSpPr/>
          <p:nvPr/>
        </p:nvSpPr>
        <p:spPr>
          <a:xfrm>
            <a:off x="2712720" y="1728076"/>
            <a:ext cx="3037840" cy="337580"/>
          </a:xfrm>
          <a:prstGeom prst="rect">
            <a:avLst/>
          </a:prstGeom>
          <a:solidFill>
            <a:srgbClr val="FF0000"/>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3" name="Google Shape;113;p9"/>
          <p:cNvSpPr/>
          <p:nvPr/>
        </p:nvSpPr>
        <p:spPr>
          <a:xfrm>
            <a:off x="2712720" y="2710182"/>
            <a:ext cx="4094480" cy="302418"/>
          </a:xfrm>
          <a:prstGeom prst="rect">
            <a:avLst/>
          </a:prstGeom>
          <a:solidFill>
            <a:srgbClr val="FF0000"/>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4" name="Google Shape;114;p9"/>
          <p:cNvSpPr/>
          <p:nvPr/>
        </p:nvSpPr>
        <p:spPr>
          <a:xfrm>
            <a:off x="2712720" y="3188653"/>
            <a:ext cx="558800" cy="320676"/>
          </a:xfrm>
          <a:prstGeom prst="rect">
            <a:avLst/>
          </a:prstGeom>
          <a:solidFill>
            <a:srgbClr val="FF0000"/>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5" name="Google Shape;115;p9"/>
          <p:cNvSpPr/>
          <p:nvPr/>
        </p:nvSpPr>
        <p:spPr>
          <a:xfrm>
            <a:off x="2712720" y="3707289"/>
            <a:ext cx="1290320" cy="330360"/>
          </a:xfrm>
          <a:prstGeom prst="rect">
            <a:avLst/>
          </a:prstGeom>
          <a:solidFill>
            <a:srgbClr val="FF0000"/>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6" name="Google Shape;116;p9"/>
          <p:cNvSpPr/>
          <p:nvPr/>
        </p:nvSpPr>
        <p:spPr>
          <a:xfrm>
            <a:off x="2712720" y="4214813"/>
            <a:ext cx="4348480" cy="294641"/>
          </a:xfrm>
          <a:prstGeom prst="rect">
            <a:avLst/>
          </a:prstGeom>
          <a:solidFill>
            <a:srgbClr val="FF0000"/>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7" name="Google Shape;117;p9"/>
          <p:cNvSpPr/>
          <p:nvPr/>
        </p:nvSpPr>
        <p:spPr>
          <a:xfrm>
            <a:off x="2712720" y="4661854"/>
            <a:ext cx="91440" cy="303213"/>
          </a:xfrm>
          <a:prstGeom prst="rect">
            <a:avLst/>
          </a:prstGeom>
          <a:solidFill>
            <a:srgbClr val="FF0000"/>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8" name="Google Shape;118;p9"/>
          <p:cNvSpPr/>
          <p:nvPr/>
        </p:nvSpPr>
        <p:spPr>
          <a:xfrm>
            <a:off x="2712720" y="5148820"/>
            <a:ext cx="91440" cy="303213"/>
          </a:xfrm>
          <a:prstGeom prst="rect">
            <a:avLst/>
          </a:prstGeom>
          <a:solidFill>
            <a:srgbClr val="FF0000"/>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9" name="Google Shape;119;p9"/>
          <p:cNvSpPr/>
          <p:nvPr/>
        </p:nvSpPr>
        <p:spPr>
          <a:xfrm>
            <a:off x="2707640" y="5683645"/>
            <a:ext cx="5979160" cy="304799"/>
          </a:xfrm>
          <a:prstGeom prst="rect">
            <a:avLst/>
          </a:prstGeom>
          <a:solidFill>
            <a:srgbClr val="FF0000"/>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00"/>
        </a:solidFill>
      </p:bgPr>
    </p:bg>
    <p:spTree>
      <p:nvGrpSpPr>
        <p:cNvPr id="123" name="Shape 123"/>
        <p:cNvGrpSpPr/>
        <p:nvPr/>
      </p:nvGrpSpPr>
      <p:grpSpPr>
        <a:xfrm>
          <a:off x="0" y="0"/>
          <a:ext cx="0" cy="0"/>
          <a:chOff x="0" y="0"/>
          <a:chExt cx="0" cy="0"/>
        </a:xfrm>
      </p:grpSpPr>
      <p:sp>
        <p:nvSpPr>
          <p:cNvPr id="124" name="Google Shape;124;p10"/>
          <p:cNvSpPr txBox="1"/>
          <p:nvPr>
            <p:ph type="title"/>
          </p:nvPr>
        </p:nvSpPr>
        <p:spPr>
          <a:xfrm>
            <a:off x="838200" y="1269365"/>
            <a:ext cx="10515600" cy="401383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en-US" sz="4900"/>
              <a:t>I didn’t read a full chapter book until I was 20</a:t>
            </a:r>
            <a:br>
              <a:rPr lang="en-US"/>
            </a:br>
            <a:br>
              <a:rPr lang="en-US"/>
            </a:br>
            <a:r>
              <a:rPr lang="en-US" sz="5400"/>
              <a:t>Reading was </a:t>
            </a:r>
            <a:r>
              <a:rPr lang="en-US" sz="5400">
                <a:solidFill>
                  <a:srgbClr val="FF0000"/>
                </a:solidFill>
              </a:rPr>
              <a:t>Uncomfortable</a:t>
            </a:r>
            <a:br>
              <a:rPr lang="en-US" sz="5400">
                <a:solidFill>
                  <a:srgbClr val="FF0000"/>
                </a:solidFill>
              </a:rPr>
            </a:br>
            <a:r>
              <a:rPr lang="en-US" sz="5400"/>
              <a:t>I didn’t have any </a:t>
            </a:r>
            <a:r>
              <a:rPr lang="en-US" sz="5400">
                <a:solidFill>
                  <a:srgbClr val="FF0000"/>
                </a:solidFill>
              </a:rPr>
              <a:t>talent</a:t>
            </a:r>
            <a:r>
              <a:rPr lang="en-US" sz="5400"/>
              <a:t> for it</a:t>
            </a:r>
            <a:br>
              <a:rPr lang="en-US" sz="5400"/>
            </a:br>
            <a:r>
              <a:rPr lang="en-US" sz="5400"/>
              <a:t>and it would </a:t>
            </a:r>
            <a:r>
              <a:rPr lang="en-US" sz="5400">
                <a:solidFill>
                  <a:srgbClr val="FF0000"/>
                </a:solidFill>
              </a:rPr>
              <a:t>take a long time</a:t>
            </a:r>
            <a:r>
              <a:rPr lang="en-US" sz="5400"/>
              <a:t>.</a:t>
            </a:r>
            <a:br>
              <a:rPr lang="en-US"/>
            </a:b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7"/>
          <p:cNvSpPr txBox="1"/>
          <p:nvPr>
            <p:ph type="title"/>
          </p:nvPr>
        </p:nvSpPr>
        <p:spPr>
          <a:xfrm>
            <a:off x="838200" y="9366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What's the point?</a:t>
            </a:r>
            <a:endParaRPr/>
          </a:p>
        </p:txBody>
      </p:sp>
      <p:sp>
        <p:nvSpPr>
          <p:cNvPr id="130" name="Google Shape;130;p7"/>
          <p:cNvSpPr txBox="1"/>
          <p:nvPr>
            <p:ph idx="1" type="body"/>
          </p:nvPr>
        </p:nvSpPr>
        <p:spPr>
          <a:xfrm>
            <a:off x="838200" y="1419225"/>
            <a:ext cx="10515600" cy="418909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Every single day that I have been here in Bellingham someone in lesson has said to me either;- </a:t>
            </a:r>
            <a:endParaRPr/>
          </a:p>
          <a:p>
            <a:pPr indent="-228600" lvl="0" marL="228600" rtl="0" algn="l">
              <a:lnSpc>
                <a:spcPct val="90000"/>
              </a:lnSpc>
              <a:spcBef>
                <a:spcPts val="1000"/>
              </a:spcBef>
              <a:spcAft>
                <a:spcPts val="0"/>
              </a:spcAft>
              <a:buClr>
                <a:schemeClr val="dk1"/>
              </a:buClr>
              <a:buSzPts val="2800"/>
              <a:buChar char="•"/>
            </a:pPr>
            <a:r>
              <a:rPr lang="en-US"/>
              <a:t>Well it’s easy for you</a:t>
            </a:r>
            <a:endParaRPr/>
          </a:p>
          <a:p>
            <a:pPr indent="-228600" lvl="0" marL="228600" rtl="0" algn="l">
              <a:lnSpc>
                <a:spcPct val="90000"/>
              </a:lnSpc>
              <a:spcBef>
                <a:spcPts val="1000"/>
              </a:spcBef>
              <a:spcAft>
                <a:spcPts val="0"/>
              </a:spcAft>
              <a:buClr>
                <a:schemeClr val="dk1"/>
              </a:buClr>
              <a:buSzPts val="2800"/>
              <a:buChar char="•"/>
            </a:pPr>
            <a:r>
              <a:rPr lang="en-US"/>
              <a:t>You can do it</a:t>
            </a:r>
            <a:endParaRPr/>
          </a:p>
          <a:p>
            <a:pPr indent="-228600" lvl="0" marL="228600" rtl="0" algn="l">
              <a:lnSpc>
                <a:spcPct val="90000"/>
              </a:lnSpc>
              <a:spcBef>
                <a:spcPts val="1000"/>
              </a:spcBef>
              <a:spcAft>
                <a:spcPts val="0"/>
              </a:spcAft>
              <a:buClr>
                <a:schemeClr val="dk1"/>
              </a:buClr>
              <a:buSzPts val="2800"/>
              <a:buChar char="•"/>
            </a:pPr>
            <a:r>
              <a:rPr lang="en-US"/>
              <a:t>I can’t do it</a:t>
            </a:r>
            <a:endParaRPr/>
          </a:p>
          <a:p>
            <a:pPr indent="-228600" lvl="0" marL="228600" rtl="0" algn="l">
              <a:lnSpc>
                <a:spcPct val="90000"/>
              </a:lnSpc>
              <a:spcBef>
                <a:spcPts val="1000"/>
              </a:spcBef>
              <a:spcAft>
                <a:spcPts val="0"/>
              </a:spcAft>
              <a:buClr>
                <a:schemeClr val="dk1"/>
              </a:buClr>
              <a:buSzPts val="2800"/>
              <a:buChar char="•"/>
            </a:pPr>
            <a:r>
              <a:rPr lang="en-US"/>
              <a:t>Its to hard</a:t>
            </a:r>
            <a:endParaRPr/>
          </a:p>
          <a:p>
            <a:pPr indent="-228600" lvl="0" marL="228600" rtl="0" algn="l">
              <a:lnSpc>
                <a:spcPct val="90000"/>
              </a:lnSpc>
              <a:spcBef>
                <a:spcPts val="1000"/>
              </a:spcBef>
              <a:spcAft>
                <a:spcPts val="0"/>
              </a:spcAft>
              <a:buClr>
                <a:schemeClr val="dk1"/>
              </a:buClr>
              <a:buSzPts val="2800"/>
              <a:buChar char="•"/>
            </a:pPr>
            <a:r>
              <a:rPr lang="en-US"/>
              <a:t>I don’t like it!</a:t>
            </a:r>
            <a:endParaRPr/>
          </a:p>
          <a:p>
            <a:pPr indent="-228600" lvl="0" marL="228600" rtl="0" algn="l">
              <a:lnSpc>
                <a:spcPct val="90000"/>
              </a:lnSpc>
              <a:spcBef>
                <a:spcPts val="1000"/>
              </a:spcBef>
              <a:spcAft>
                <a:spcPts val="0"/>
              </a:spcAft>
              <a:buClr>
                <a:schemeClr val="dk1"/>
              </a:buClr>
              <a:buSzPts val="2800"/>
              <a:buChar char="•"/>
            </a:pPr>
            <a:r>
              <a:rPr lang="en-US"/>
              <a:t>Its rubbish</a:t>
            </a:r>
            <a:endParaRPr/>
          </a:p>
        </p:txBody>
      </p:sp>
      <p:sp>
        <p:nvSpPr>
          <p:cNvPr id="131" name="Google Shape;131;p7"/>
          <p:cNvSpPr txBox="1"/>
          <p:nvPr/>
        </p:nvSpPr>
        <p:spPr>
          <a:xfrm>
            <a:off x="838200" y="5336222"/>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What do I always answer?</a:t>
            </a:r>
            <a:endParaRPr b="0" i="0" sz="44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5" name="Shape 135"/>
        <p:cNvGrpSpPr/>
        <p:nvPr/>
      </p:nvGrpSpPr>
      <p:grpSpPr>
        <a:xfrm>
          <a:off x="0" y="0"/>
          <a:ext cx="0" cy="0"/>
          <a:chOff x="0" y="0"/>
          <a:chExt cx="0" cy="0"/>
        </a:xfrm>
      </p:grpSpPr>
      <p:sp>
        <p:nvSpPr>
          <p:cNvPr id="136" name="Google Shape;136;p8"/>
          <p:cNvSpPr/>
          <p:nvPr/>
        </p:nvSpPr>
        <p:spPr>
          <a:xfrm>
            <a:off x="-158176" y="1768455"/>
            <a:ext cx="12350176" cy="212365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600"/>
              <a:buFont typeface="Arial"/>
              <a:buNone/>
            </a:pPr>
            <a:r>
              <a:rPr b="1" i="1" lang="en-US" sz="6600" u="none" cap="none" strike="noStrike">
                <a:solidFill>
                  <a:srgbClr val="F7CAAC"/>
                </a:solidFill>
                <a:latin typeface="Calibri"/>
                <a:ea typeface="Calibri"/>
                <a:cs typeface="Calibri"/>
                <a:sym typeface="Calibri"/>
              </a:rPr>
              <a:t>If you don’t like it,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600"/>
              <a:buFont typeface="Arial"/>
              <a:buNone/>
            </a:pPr>
            <a:r>
              <a:rPr b="1" i="1" lang="en-US" sz="6600" u="none" cap="none" strike="noStrike">
                <a:solidFill>
                  <a:srgbClr val="F7CAAC"/>
                </a:solidFill>
                <a:latin typeface="Calibri"/>
                <a:ea typeface="Calibri"/>
                <a:cs typeface="Calibri"/>
                <a:sym typeface="Calibri"/>
              </a:rPr>
              <a:t>it just means you</a:t>
            </a:r>
            <a:r>
              <a:rPr b="1" i="1" lang="en-US" sz="6600">
                <a:solidFill>
                  <a:srgbClr val="F7CAAC"/>
                </a:solidFill>
                <a:latin typeface="Calibri"/>
                <a:ea typeface="Calibri"/>
                <a:cs typeface="Calibri"/>
                <a:sym typeface="Calibri"/>
              </a:rPr>
              <a:t>’</a:t>
            </a:r>
            <a:r>
              <a:rPr b="1" i="1" lang="en-US" sz="6600" u="none" cap="none" strike="noStrike">
                <a:solidFill>
                  <a:srgbClr val="F7CAAC"/>
                </a:solidFill>
                <a:latin typeface="Calibri"/>
                <a:ea typeface="Calibri"/>
                <a:cs typeface="Calibri"/>
                <a:sym typeface="Calibri"/>
              </a:rPr>
              <a:t>re not finished yet!</a:t>
            </a:r>
            <a:endParaRPr b="1" i="1" sz="6600" u="none" cap="none" strike="noStrike">
              <a:solidFill>
                <a:srgbClr val="F7CAAC"/>
              </a:solidFill>
              <a:latin typeface="Calibri"/>
              <a:ea typeface="Calibri"/>
              <a:cs typeface="Calibri"/>
              <a:sym typeface="Calibri"/>
            </a:endParaRPr>
          </a:p>
        </p:txBody>
      </p:sp>
      <p:sp>
        <p:nvSpPr>
          <p:cNvPr id="137" name="Google Shape;137;p8"/>
          <p:cNvSpPr txBox="1"/>
          <p:nvPr/>
        </p:nvSpPr>
        <p:spPr>
          <a:xfrm>
            <a:off x="1070046" y="4950883"/>
            <a:ext cx="10963200" cy="646500"/>
          </a:xfrm>
          <a:prstGeom prst="rect">
            <a:avLst/>
          </a:prstGeom>
          <a:gradFill>
            <a:gsLst>
              <a:gs pos="0">
                <a:srgbClr val="FFED74"/>
              </a:gs>
              <a:gs pos="35000">
                <a:srgbClr val="FFF09F"/>
              </a:gs>
              <a:gs pos="100000">
                <a:srgbClr val="FFF9D6"/>
              </a:gs>
            </a:gsLst>
            <a:lin ang="16200000" scaled="0"/>
          </a:gradFill>
          <a:ln cap="flat" cmpd="sng" w="9525">
            <a:solidFill>
              <a:srgbClr val="FFBE00"/>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chemeClr val="dk1"/>
                </a:solidFill>
                <a:latin typeface="Arial"/>
                <a:ea typeface="Arial"/>
                <a:cs typeface="Arial"/>
                <a:sym typeface="Arial"/>
              </a:rPr>
              <a:t>Learning something new takes time and effort! </a:t>
            </a:r>
            <a:endParaRPr b="0" i="0" sz="36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00"/>
        </a:solidFill>
      </p:bgPr>
    </p:bg>
    <p:spTree>
      <p:nvGrpSpPr>
        <p:cNvPr id="141" name="Shape 141"/>
        <p:cNvGrpSpPr/>
        <p:nvPr/>
      </p:nvGrpSpPr>
      <p:grpSpPr>
        <a:xfrm>
          <a:off x="0" y="0"/>
          <a:ext cx="0" cy="0"/>
          <a:chOff x="0" y="0"/>
          <a:chExt cx="0" cy="0"/>
        </a:xfrm>
      </p:grpSpPr>
      <p:sp>
        <p:nvSpPr>
          <p:cNvPr id="142" name="Google Shape;142;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Learning can be </a:t>
            </a:r>
            <a:r>
              <a:rPr lang="en-US">
                <a:solidFill>
                  <a:srgbClr val="FF0000"/>
                </a:solidFill>
              </a:rPr>
              <a:t>uncomfortable</a:t>
            </a:r>
            <a:endParaRPr/>
          </a:p>
          <a:p>
            <a:pPr indent="0" lvl="0" marL="0" rtl="0" algn="l">
              <a:lnSpc>
                <a:spcPct val="90000"/>
              </a:lnSpc>
              <a:spcBef>
                <a:spcPts val="1000"/>
              </a:spcBef>
              <a:spcAft>
                <a:spcPts val="0"/>
              </a:spcAft>
              <a:buClr>
                <a:schemeClr val="dk1"/>
              </a:buClr>
              <a:buSzPts val="2800"/>
              <a:buNone/>
            </a:pPr>
            <a:r>
              <a:rPr lang="en-US"/>
              <a:t>It can be challenging if you don’t have </a:t>
            </a:r>
            <a:r>
              <a:rPr lang="en-US">
                <a:solidFill>
                  <a:srgbClr val="FF0000"/>
                </a:solidFill>
              </a:rPr>
              <a:t>natural talent</a:t>
            </a:r>
            <a:r>
              <a:rPr lang="en-US"/>
              <a:t> for it</a:t>
            </a:r>
            <a:endParaRPr/>
          </a:p>
          <a:p>
            <a:pPr indent="0" lvl="0" marL="0" rtl="0" algn="l">
              <a:lnSpc>
                <a:spcPct val="90000"/>
              </a:lnSpc>
              <a:spcBef>
                <a:spcPts val="1000"/>
              </a:spcBef>
              <a:spcAft>
                <a:spcPts val="0"/>
              </a:spcAft>
              <a:buClr>
                <a:schemeClr val="dk1"/>
              </a:buClr>
              <a:buSzPts val="2800"/>
              <a:buNone/>
            </a:pPr>
            <a:r>
              <a:rPr lang="en-US"/>
              <a:t>It can </a:t>
            </a:r>
            <a:r>
              <a:rPr lang="en-US">
                <a:solidFill>
                  <a:srgbClr val="FF0000"/>
                </a:solidFill>
              </a:rPr>
              <a:t>take a long time </a:t>
            </a:r>
            <a:r>
              <a:rPr lang="en-US"/>
              <a:t>to do.</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US"/>
              <a:t>I wasn’t particularly good at art. I was better at other subject. I enjoyed art, so I did more of it and became better at it.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US"/>
              <a:t>What about my writing?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00"/>
        </a:solidFill>
      </p:bgPr>
    </p:bg>
    <p:spTree>
      <p:nvGrpSpPr>
        <p:cNvPr id="146" name="Shape 146"/>
        <p:cNvGrpSpPr/>
        <p:nvPr/>
      </p:nvGrpSpPr>
      <p:grpSpPr>
        <a:xfrm>
          <a:off x="0" y="0"/>
          <a:ext cx="0" cy="0"/>
          <a:chOff x="0" y="0"/>
          <a:chExt cx="0" cy="0"/>
        </a:xfrm>
      </p:grpSpPr>
      <p:sp>
        <p:nvSpPr>
          <p:cNvPr id="147" name="Google Shape;147;p12"/>
          <p:cNvSpPr txBox="1"/>
          <p:nvPr>
            <p:ph idx="1" type="body"/>
          </p:nvPr>
        </p:nvSpPr>
        <p:spPr>
          <a:xfrm>
            <a:off x="838200" y="650241"/>
            <a:ext cx="10515600" cy="4572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I did everything I could to avoid it. I HATED it. It made me </a:t>
            </a:r>
            <a:r>
              <a:rPr lang="en-US">
                <a:solidFill>
                  <a:srgbClr val="FF0000"/>
                </a:solidFill>
              </a:rPr>
              <a:t>uncomfortable</a:t>
            </a:r>
            <a:r>
              <a:rPr lang="en-US"/>
              <a:t>. I had </a:t>
            </a:r>
            <a:r>
              <a:rPr lang="en-US">
                <a:solidFill>
                  <a:srgbClr val="FF0000"/>
                </a:solidFill>
              </a:rPr>
              <a:t>no talent</a:t>
            </a:r>
            <a:r>
              <a:rPr lang="en-US"/>
              <a:t> for it and it would always </a:t>
            </a:r>
            <a:r>
              <a:rPr lang="en-US">
                <a:solidFill>
                  <a:srgbClr val="FF0000"/>
                </a:solidFill>
              </a:rPr>
              <a:t>take a long time</a:t>
            </a:r>
            <a:r>
              <a:rPr lang="en-US"/>
              <a:t>.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US"/>
              <a:t>As I have got older, I had to do more and more of it. I couldn’t always avoid it. The more I had to do it, the better I got at it. It can still make me very uncomfortable, but I don’t feel like I don’t have any talent for it and I am getting better and better at doing it quicker. It will always be something that is more challenging for me, but I don’t avoid it. Practice, practice, practice. </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2023-08-22T13:38:50Z</dcterms:created>
  <dc:creator>Brian McGregor</dc:creator>
</cp:coreProperties>
</file>