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7" roundtripDataSignature="AMtx7mgQO9/GfnRu8sIYJ+AkTPjIGLoCM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 name="Shape 15"/>
        <p:cNvGrpSpPr/>
        <p:nvPr/>
      </p:nvGrpSpPr>
      <p:grpSpPr>
        <a:xfrm>
          <a:off x="0" y="0"/>
          <a:ext cx="0" cy="0"/>
          <a:chOff x="0" y="0"/>
          <a:chExt cx="0" cy="0"/>
        </a:xfrm>
      </p:grpSpPr>
      <p:sp>
        <p:nvSpPr>
          <p:cNvPr id="16" name="Google Shape;16;g12634cf12ca_0_22:notes"/>
          <p:cNvSpPr txBox="1"/>
          <p:nvPr>
            <p:ph idx="1" type="body"/>
          </p:nvPr>
        </p:nvSpPr>
        <p:spPr>
          <a:xfrm>
            <a:off x="701675" y="4473575"/>
            <a:ext cx="5607000" cy="36609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7" name="Google Shape;17;g12634cf12ca_0_22:notes"/>
          <p:cNvSpPr/>
          <p:nvPr>
            <p:ph idx="2" type="sldImg"/>
          </p:nvPr>
        </p:nvSpPr>
        <p:spPr>
          <a:xfrm>
            <a:off x="2328863" y="1162050"/>
            <a:ext cx="23526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7058"/>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stem.org.uk/resources/elibrary/resource/32093/snack-bar"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18" name="Shape 18"/>
        <p:cNvGrpSpPr/>
        <p:nvPr/>
      </p:nvGrpSpPr>
      <p:grpSpPr>
        <a:xfrm>
          <a:off x="0" y="0"/>
          <a:ext cx="0" cy="0"/>
          <a:chOff x="0" y="0"/>
          <a:chExt cx="0" cy="0"/>
        </a:xfrm>
      </p:grpSpPr>
      <p:sp>
        <p:nvSpPr>
          <p:cNvPr id="19" name="Google Shape;19;g12634cf12ca_0_22"/>
          <p:cNvSpPr txBox="1"/>
          <p:nvPr/>
        </p:nvSpPr>
        <p:spPr>
          <a:xfrm>
            <a:off x="376250" y="2139950"/>
            <a:ext cx="6105600" cy="12939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This half term we will be learning about food and nutrition and also at how food advertising has changed over the years to encourage us to eat more healthily</a:t>
            </a:r>
            <a:endParaRPr b="0" i="0" sz="1600" u="none" cap="none" strike="noStrike">
              <a:solidFill>
                <a:schemeClr val="dk1"/>
              </a:solidFill>
              <a:latin typeface="Arial"/>
              <a:ea typeface="Arial"/>
              <a:cs typeface="Arial"/>
              <a:sym typeface="Arial"/>
            </a:endParaRPr>
          </a:p>
        </p:txBody>
      </p:sp>
      <p:sp>
        <p:nvSpPr>
          <p:cNvPr id="20" name="Google Shape;20;g12634cf12ca_0_22"/>
          <p:cNvSpPr txBox="1"/>
          <p:nvPr/>
        </p:nvSpPr>
        <p:spPr>
          <a:xfrm>
            <a:off x="350825" y="3503600"/>
            <a:ext cx="6130800" cy="20433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0" i="0" lang="en-US" sz="1300" u="none" cap="none" strike="noStrike">
                <a:solidFill>
                  <a:srgbClr val="000000"/>
                </a:solidFill>
                <a:latin typeface="Arial"/>
                <a:ea typeface="Arial"/>
                <a:cs typeface="Arial"/>
                <a:sym typeface="Arial"/>
              </a:rPr>
              <a:t>Task: Open up the following video: </a:t>
            </a:r>
            <a:r>
              <a:rPr b="0" i="0" lang="en-US" sz="1300" u="sng" cap="none" strike="noStrike">
                <a:solidFill>
                  <a:schemeClr val="hlink"/>
                </a:solidFill>
                <a:latin typeface="Arial"/>
                <a:ea typeface="Arial"/>
                <a:cs typeface="Arial"/>
                <a:sym typeface="Arial"/>
                <a:hlinkClick r:id="rId3"/>
              </a:rPr>
              <a:t>https://www.stem.org.uk/resources/elibrary/resource/32093/snack-bar</a:t>
            </a:r>
            <a:r>
              <a:rPr b="0" i="0" lang="en-US" sz="1300" u="none" cap="none" strike="noStrike">
                <a:solidFill>
                  <a:srgbClr val="000000"/>
                </a:solidFill>
                <a:latin typeface="Arial"/>
                <a:ea typeface="Arial"/>
                <a:cs typeface="Arial"/>
                <a:sym typeface="Arial"/>
              </a:rPr>
              <a:t>  Watch the video. </a:t>
            </a:r>
            <a:r>
              <a:rPr b="0" i="0" lang="en-US" sz="1300" u="none" cap="none" strike="noStrike">
                <a:solidFill>
                  <a:srgbClr val="0B0C0C"/>
                </a:solidFill>
                <a:highlight>
                  <a:srgbClr val="FFFFFF"/>
                </a:highlight>
                <a:latin typeface="Arial"/>
                <a:ea typeface="Arial"/>
                <a:cs typeface="Arial"/>
                <a:sym typeface="Arial"/>
              </a:rPr>
              <a:t>A video conference between the marketing executive and the developer of the new 'Fruit Munchy Square' is shown. The characters discuss the ingredients of the fictional snack bar and their marketing approach. There is also a spoof advertisement for the 'Fruit Munchy Square'.  You need to watch up to 3.18.</a:t>
            </a:r>
            <a:endParaRPr b="0" i="0" sz="1300" u="none" cap="none" strike="noStrike">
              <a:solidFill>
                <a:srgbClr val="0B0C0C"/>
              </a:solidFill>
              <a:highlight>
                <a:srgbClr val="FFFFFF"/>
              </a:highlight>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rPr b="0" i="0" lang="en-US" sz="1300" u="none" cap="none" strike="noStrike">
                <a:solidFill>
                  <a:srgbClr val="0B0C0C"/>
                </a:solidFill>
                <a:highlight>
                  <a:srgbClr val="FFFFFF"/>
                </a:highlight>
                <a:latin typeface="Arial"/>
                <a:ea typeface="Arial"/>
                <a:cs typeface="Arial"/>
                <a:sym typeface="Arial"/>
              </a:rPr>
              <a:t>You are going to create your own healthy snack bar, designing the packaging and the contents of the packaging.</a:t>
            </a:r>
            <a:endParaRPr b="0" i="0" sz="1300" u="none" cap="none" strike="noStrike">
              <a:solidFill>
                <a:srgbClr val="0B0C0C"/>
              </a:solidFill>
              <a:highlight>
                <a:srgbClr val="FFFFFF"/>
              </a:highlight>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t/>
            </a:r>
            <a:endParaRPr b="0" i="0" sz="1200" u="none" cap="none" strike="noStrike">
              <a:solidFill>
                <a:srgbClr val="0B0C0C"/>
              </a:solidFill>
              <a:highlight>
                <a:srgbClr val="FFFFFF"/>
              </a:highlight>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rPr b="0" i="0" lang="en-US" sz="1600" u="none" cap="none" strike="noStrike">
                <a:solidFill>
                  <a:srgbClr val="000000"/>
                </a:solidFill>
                <a:latin typeface="Arial"/>
                <a:ea typeface="Arial"/>
                <a:cs typeface="Arial"/>
                <a:sym typeface="Arial"/>
              </a:rPr>
              <a:t> </a:t>
            </a:r>
            <a:endParaRPr b="0" i="0" sz="1600" u="none" cap="none" strike="noStrike">
              <a:solidFill>
                <a:srgbClr val="000000"/>
              </a:solidFill>
              <a:latin typeface="Arial"/>
              <a:ea typeface="Arial"/>
              <a:cs typeface="Arial"/>
              <a:sym typeface="Arial"/>
            </a:endParaRPr>
          </a:p>
        </p:txBody>
      </p:sp>
      <p:sp>
        <p:nvSpPr>
          <p:cNvPr id="21" name="Google Shape;21;g12634cf12ca_0_22"/>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Monday 2</a:t>
            </a:r>
            <a:r>
              <a:rPr lang="en-US" sz="1600">
                <a:solidFill>
                  <a:schemeClr val="dk1"/>
                </a:solidFill>
              </a:rPr>
              <a:t>2n</a:t>
            </a:r>
            <a:r>
              <a:rPr b="0" i="0" lang="en-US" sz="1600" u="none" cap="none" strike="noStrike">
                <a:solidFill>
                  <a:schemeClr val="dk1"/>
                </a:solidFill>
                <a:latin typeface="Arial"/>
                <a:ea typeface="Arial"/>
                <a:cs typeface="Arial"/>
                <a:sym typeface="Arial"/>
              </a:rPr>
              <a:t>d May </a:t>
            </a:r>
            <a:endParaRPr b="0" i="0" sz="1400" u="none" cap="none" strike="noStrike">
              <a:solidFill>
                <a:srgbClr val="000000"/>
              </a:solidFill>
              <a:latin typeface="Arial"/>
              <a:ea typeface="Arial"/>
              <a:cs typeface="Arial"/>
              <a:sym typeface="Arial"/>
            </a:endParaRPr>
          </a:p>
        </p:txBody>
      </p:sp>
      <p:pic>
        <p:nvPicPr>
          <p:cNvPr id="22" name="Google Shape;22;g12634cf12ca_0_22"/>
          <p:cNvPicPr preferRelativeResize="0"/>
          <p:nvPr/>
        </p:nvPicPr>
        <p:blipFill rotWithShape="1">
          <a:blip r:embed="rId4">
            <a:alphaModFix/>
          </a:blip>
          <a:srcRect b="0" l="0" r="0" t="0"/>
          <a:stretch/>
        </p:blipFill>
        <p:spPr>
          <a:xfrm>
            <a:off x="376237" y="555625"/>
            <a:ext cx="1008062" cy="1008062"/>
          </a:xfrm>
          <a:prstGeom prst="rect">
            <a:avLst/>
          </a:prstGeom>
          <a:noFill/>
          <a:ln>
            <a:noFill/>
          </a:ln>
        </p:spPr>
      </p:pic>
      <p:sp>
        <p:nvSpPr>
          <p:cNvPr id="23" name="Google Shape;23;g12634cf12ca_0_22"/>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Summer 1</a:t>
            </a:r>
            <a:endParaRPr b="0" i="0" sz="1400" u="none" cap="none" strike="noStrike">
              <a:solidFill>
                <a:srgbClr val="000000"/>
              </a:solidFill>
              <a:latin typeface="Arial"/>
              <a:ea typeface="Arial"/>
              <a:cs typeface="Arial"/>
              <a:sym typeface="Arial"/>
            </a:endParaRPr>
          </a:p>
        </p:txBody>
      </p:sp>
      <p:sp>
        <p:nvSpPr>
          <p:cNvPr id="24" name="Google Shape;24;g12634cf12ca_0_22"/>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8</a:t>
            </a:r>
            <a:endParaRPr b="0" i="0" sz="1400" u="none" cap="none" strike="noStrike">
              <a:solidFill>
                <a:srgbClr val="000000"/>
              </a:solidFill>
              <a:latin typeface="Arial"/>
              <a:ea typeface="Arial"/>
              <a:cs typeface="Arial"/>
              <a:sym typeface="Arial"/>
            </a:endParaRPr>
          </a:p>
        </p:txBody>
      </p:sp>
      <p:sp>
        <p:nvSpPr>
          <p:cNvPr id="25" name="Google Shape;25;g12634cf12ca_0_22"/>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Science</a:t>
            </a:r>
            <a:endParaRPr b="0" i="0" sz="1400" u="none" cap="none" strike="noStrike">
              <a:solidFill>
                <a:srgbClr val="000000"/>
              </a:solidFill>
              <a:latin typeface="Arial"/>
              <a:ea typeface="Arial"/>
              <a:cs typeface="Arial"/>
              <a:sym typeface="Arial"/>
            </a:endParaRPr>
          </a:p>
        </p:txBody>
      </p:sp>
      <p:sp>
        <p:nvSpPr>
          <p:cNvPr id="26" name="Google Shape;26;g12634cf12ca_0_22"/>
          <p:cNvSpPr txBox="1"/>
          <p:nvPr/>
        </p:nvSpPr>
        <p:spPr>
          <a:xfrm>
            <a:off x="363650" y="5546900"/>
            <a:ext cx="6130800" cy="36030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1" i="0" sz="1400" u="none" cap="none" strike="noStrike">
              <a:solidFill>
                <a:schemeClr val="dk1"/>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Clear pencil drawn diagram of your healthy snack with all appropriate labels on the packaging including calorie contents and percentages of nutrients on plain A4 paper.</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Use colour and make your product look as attractive as possible.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At least half a side of A4 detailing the key features of your snack and why certain ingredients/nutrients have been selected.  Remember it needs to be healthy.</a:t>
            </a:r>
            <a:endParaRPr b="0" i="0" sz="16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