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144000" cx="6858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000000"/>
          </p15:clr>
        </p15:guide>
        <p15:guide id="2" orient="horz" pos="5299">
          <p15:clr>
            <a:srgbClr val="000000"/>
          </p15:clr>
        </p15:guide>
        <p15:guide id="3" orient="horz" pos="461">
          <p15:clr>
            <a:srgbClr val="000000"/>
          </p15:clr>
        </p15:guide>
        <p15:guide id="4" orient="horz" pos="643">
          <p15:clr>
            <a:srgbClr val="000000"/>
          </p15:clr>
        </p15:guide>
        <p15:guide id="5" orient="horz" pos="5117">
          <p15:clr>
            <a:srgbClr val="000000"/>
          </p15:clr>
        </p15:guide>
        <p15:guide id="6" pos="2160">
          <p15:clr>
            <a:srgbClr val="000000"/>
          </p15:clr>
        </p15:guide>
        <p15:guide id="7" pos="255">
          <p15:clr>
            <a:srgbClr val="000000"/>
          </p15:clr>
        </p15:guide>
        <p15:guide id="8" pos="4065">
          <p15:clr>
            <a:srgbClr val="000000"/>
          </p15:clr>
        </p15:guide>
        <p15:guide id="9" pos="357">
          <p15:clr>
            <a:srgbClr val="000000"/>
          </p15:clr>
        </p15:guide>
        <p15:guide id="10" pos="3963">
          <p15:clr>
            <a:srgbClr val="000000"/>
          </p15:clr>
        </p15:guide>
      </p15:sldGuideLst>
    </p:ext>
    <p:ext uri="http://customooxmlschemas.google.com/">
      <go:slidesCustomData xmlns:go="http://customooxmlschemas.google.com/" r:id="rId7" roundtripDataSignature="AMtx7mgQO9/GfnRu8sIYJ+AkTPjIGLoCM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5299" orient="horz"/>
        <p:guide pos="461" orient="horz"/>
        <p:guide pos="643" orient="horz"/>
        <p:guide pos="5117" orient="horz"/>
        <p:guide pos="2160"/>
        <p:guide pos="255"/>
        <p:guide pos="4065"/>
        <p:guide pos="357"/>
        <p:guide pos="3963"/>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8475" cy="466725"/>
          </a:xfrm>
          <a:prstGeom prst="rect">
            <a:avLst/>
          </a:prstGeom>
          <a:noFill/>
          <a:ln>
            <a:noFill/>
          </a:ln>
        </p:spPr>
        <p:txBody>
          <a:bodyPr anchorCtr="0" anchor="t"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970337" y="0"/>
            <a:ext cx="3038475" cy="466725"/>
          </a:xfrm>
          <a:prstGeom prst="rect">
            <a:avLst/>
          </a:prstGeom>
          <a:noFill/>
          <a:ln>
            <a:noFill/>
          </a:ln>
        </p:spPr>
        <p:txBody>
          <a:bodyPr anchorCtr="0" anchor="t" bIns="46575" lIns="93175" spcFirstLastPara="1" rIns="93175" wrap="square" tIns="46575">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2328862" y="1162050"/>
            <a:ext cx="23526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701675" y="4473575"/>
            <a:ext cx="5607050" cy="3660775"/>
          </a:xfrm>
          <a:prstGeom prst="rect">
            <a:avLst/>
          </a:prstGeom>
          <a:noFill/>
          <a:ln>
            <a:noFill/>
          </a:ln>
        </p:spPr>
        <p:txBody>
          <a:bodyPr anchorCtr="0" anchor="t" bIns="46575" lIns="93175" spcFirstLastPara="1" rIns="93175" wrap="square" tIns="46575">
            <a:no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8829675"/>
            <a:ext cx="3038475" cy="466725"/>
          </a:xfrm>
          <a:prstGeom prst="rect">
            <a:avLst/>
          </a:prstGeom>
          <a:noFill/>
          <a:ln>
            <a:noFill/>
          </a:ln>
        </p:spPr>
        <p:txBody>
          <a:bodyPr anchorCtr="0" anchor="b"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970337" y="8829675"/>
            <a:ext cx="3038475" cy="466725"/>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 name="Shape 15"/>
        <p:cNvGrpSpPr/>
        <p:nvPr/>
      </p:nvGrpSpPr>
      <p:grpSpPr>
        <a:xfrm>
          <a:off x="0" y="0"/>
          <a:ext cx="0" cy="0"/>
          <a:chOff x="0" y="0"/>
          <a:chExt cx="0" cy="0"/>
        </a:xfrm>
      </p:grpSpPr>
      <p:sp>
        <p:nvSpPr>
          <p:cNvPr id="16" name="Google Shape;16;g12634cf12ca_0_22:notes"/>
          <p:cNvSpPr txBox="1"/>
          <p:nvPr>
            <p:ph idx="1" type="body"/>
          </p:nvPr>
        </p:nvSpPr>
        <p:spPr>
          <a:xfrm>
            <a:off x="701675" y="4473575"/>
            <a:ext cx="5607000" cy="3660900"/>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17" name="Google Shape;17;g12634cf12ca_0_22:notes"/>
          <p:cNvSpPr/>
          <p:nvPr>
            <p:ph idx="2" type="sldImg"/>
          </p:nvPr>
        </p:nvSpPr>
        <p:spPr>
          <a:xfrm>
            <a:off x="2328863" y="1162050"/>
            <a:ext cx="2352600" cy="3136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3" name="Shape 13"/>
        <p:cNvGrpSpPr/>
        <p:nvPr/>
      </p:nvGrpSpPr>
      <p:grpSpPr>
        <a:xfrm>
          <a:off x="0" y="0"/>
          <a:ext cx="0" cy="0"/>
          <a:chOff x="0" y="0"/>
          <a:chExt cx="0" cy="0"/>
        </a:xfrm>
      </p:grpSpPr>
      <p:sp>
        <p:nvSpPr>
          <p:cNvPr id="14" name="Google Shape;14;p3"/>
          <p:cNvSpPr/>
          <p:nvPr>
            <p:ph type="title"/>
          </p:nvPr>
        </p:nvSpPr>
        <p:spPr>
          <a:xfrm>
            <a:off x="342899" y="638527"/>
            <a:ext cx="6165056" cy="1325741"/>
          </a:xfrm>
          <a:prstGeom prst="roundRect">
            <a:avLst>
              <a:gd fmla="val 2082" name="adj"/>
            </a:avLst>
          </a:prstGeom>
          <a:noFill/>
          <a:ln>
            <a:noFill/>
          </a:ln>
        </p:spPr>
        <p:txBody>
          <a:bodyPr anchorCtr="1" anchor="ctr" bIns="252000" lIns="252000" spcFirstLastPara="1" rIns="252000" wrap="square" tIns="252000">
            <a:noAutofit/>
          </a:bodyPr>
          <a:lstStyle>
            <a:lvl1pPr lvl="0" algn="l">
              <a:lnSpc>
                <a:spcPct val="90000"/>
              </a:lnSpc>
              <a:spcBef>
                <a:spcPts val="0"/>
              </a:spcBef>
              <a:spcAft>
                <a:spcPts val="0"/>
              </a:spcAft>
              <a:buSzPts val="1400"/>
              <a:buNone/>
              <a:defRPr>
                <a:latin typeface="Arial"/>
                <a:ea typeface="Arial"/>
                <a:cs typeface="Arial"/>
                <a:sym typeface="Aria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slideLayout" Target="../slideLayouts/slideLayout1.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2"/>
          <p:cNvSpPr/>
          <p:nvPr/>
        </p:nvSpPr>
        <p:spPr>
          <a:xfrm>
            <a:off x="342900" y="584200"/>
            <a:ext cx="6165850" cy="7943850"/>
          </a:xfrm>
          <a:prstGeom prst="roundRect">
            <a:avLst>
              <a:gd fmla="val 572" name="adj"/>
            </a:avLst>
          </a:prstGeom>
          <a:solidFill>
            <a:schemeClr val="lt1">
              <a:alpha val="87058"/>
            </a:schemeClr>
          </a:solidFill>
          <a:ln cap="rnd" cmpd="sng" w="254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11" name="Google Shape;11;p2"/>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12" name="Google Shape;12;p2"/>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stem.org.uk/resources/elibrary/resource/32093/snack-bar"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9FFE1"/>
        </a:solidFill>
      </p:bgPr>
    </p:bg>
    <p:spTree>
      <p:nvGrpSpPr>
        <p:cNvPr id="18" name="Shape 18"/>
        <p:cNvGrpSpPr/>
        <p:nvPr/>
      </p:nvGrpSpPr>
      <p:grpSpPr>
        <a:xfrm>
          <a:off x="0" y="0"/>
          <a:ext cx="0" cy="0"/>
          <a:chOff x="0" y="0"/>
          <a:chExt cx="0" cy="0"/>
        </a:xfrm>
      </p:grpSpPr>
      <p:sp>
        <p:nvSpPr>
          <p:cNvPr id="19" name="Google Shape;19;g12634cf12ca_0_22"/>
          <p:cNvSpPr txBox="1"/>
          <p:nvPr/>
        </p:nvSpPr>
        <p:spPr>
          <a:xfrm>
            <a:off x="376250" y="2139950"/>
            <a:ext cx="6105600" cy="1293900"/>
          </a:xfrm>
          <a:prstGeom prst="rect">
            <a:avLst/>
          </a:prstGeom>
          <a:no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1C1C1C"/>
              </a:buClr>
              <a:buSzPts val="1600"/>
              <a:buFont typeface="Arial"/>
              <a:buNone/>
            </a:pPr>
            <a:r>
              <a:rPr b="1" i="0" lang="en-US" sz="1600" u="sng" cap="none" strike="noStrike">
                <a:solidFill>
                  <a:srgbClr val="1C1C1C"/>
                </a:solidFill>
                <a:latin typeface="Arial"/>
                <a:ea typeface="Arial"/>
                <a:cs typeface="Arial"/>
                <a:sym typeface="Arial"/>
              </a:rPr>
              <a:t>Link to learning</a:t>
            </a:r>
            <a:r>
              <a:rPr b="0" i="0" lang="en-US" sz="1600" u="none" cap="none" strike="noStrike">
                <a:solidFill>
                  <a:srgbClr val="1C1C1C"/>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Arial"/>
                <a:ea typeface="Arial"/>
                <a:cs typeface="Arial"/>
                <a:sym typeface="Arial"/>
              </a:rPr>
              <a:t>This half term we will be learning about food and nutrition and also at how food advertising has changed over the years to encourage us to eat more healthily</a:t>
            </a:r>
            <a:endParaRPr b="0" i="0" sz="1600" u="none" cap="none" strike="noStrike">
              <a:solidFill>
                <a:schemeClr val="dk1"/>
              </a:solidFill>
              <a:latin typeface="Arial"/>
              <a:ea typeface="Arial"/>
              <a:cs typeface="Arial"/>
              <a:sym typeface="Arial"/>
            </a:endParaRPr>
          </a:p>
        </p:txBody>
      </p:sp>
      <p:sp>
        <p:nvSpPr>
          <p:cNvPr id="20" name="Google Shape;20;g12634cf12ca_0_22"/>
          <p:cNvSpPr txBox="1"/>
          <p:nvPr/>
        </p:nvSpPr>
        <p:spPr>
          <a:xfrm>
            <a:off x="350825" y="3503600"/>
            <a:ext cx="6130800" cy="2043300"/>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15000"/>
              </a:lnSpc>
              <a:spcBef>
                <a:spcPts val="1200"/>
              </a:spcBef>
              <a:spcAft>
                <a:spcPts val="0"/>
              </a:spcAft>
              <a:buClr>
                <a:srgbClr val="000000"/>
              </a:buClr>
              <a:buSzPts val="1600"/>
              <a:buFont typeface="Arial"/>
              <a:buNone/>
            </a:pPr>
            <a:r>
              <a:rPr b="0" i="0" lang="en-US" sz="1300" u="none" cap="none" strike="noStrike">
                <a:solidFill>
                  <a:srgbClr val="000000"/>
                </a:solidFill>
                <a:latin typeface="Arial"/>
                <a:ea typeface="Arial"/>
                <a:cs typeface="Arial"/>
                <a:sym typeface="Arial"/>
              </a:rPr>
              <a:t>Task: Open up the following video: </a:t>
            </a:r>
            <a:r>
              <a:rPr b="0" i="0" lang="en-US" sz="1300" u="sng" cap="none" strike="noStrike">
                <a:solidFill>
                  <a:schemeClr val="hlink"/>
                </a:solidFill>
                <a:latin typeface="Arial"/>
                <a:ea typeface="Arial"/>
                <a:cs typeface="Arial"/>
                <a:sym typeface="Arial"/>
                <a:hlinkClick r:id="rId3"/>
              </a:rPr>
              <a:t>https://www.stem.org.uk/resources/elibrary/resource/32093/snack-bar</a:t>
            </a:r>
            <a:r>
              <a:rPr b="0" i="0" lang="en-US" sz="1300" u="none" cap="none" strike="noStrike">
                <a:solidFill>
                  <a:srgbClr val="000000"/>
                </a:solidFill>
                <a:latin typeface="Arial"/>
                <a:ea typeface="Arial"/>
                <a:cs typeface="Arial"/>
                <a:sym typeface="Arial"/>
              </a:rPr>
              <a:t>  Watch the video. </a:t>
            </a:r>
            <a:r>
              <a:rPr b="0" i="0" lang="en-US" sz="1300" u="none" cap="none" strike="noStrike">
                <a:solidFill>
                  <a:srgbClr val="0B0C0C"/>
                </a:solidFill>
                <a:highlight>
                  <a:srgbClr val="FFFFFF"/>
                </a:highlight>
                <a:latin typeface="Arial"/>
                <a:ea typeface="Arial"/>
                <a:cs typeface="Arial"/>
                <a:sym typeface="Arial"/>
              </a:rPr>
              <a:t>A video conference between the marketing executive and the developer of the new 'Fruit Munchy Square' is shown. The characters discuss the ingredients of the fictional snack bar and their marketing approach. There is also a spoof advertisement for the 'Fruit Munchy Square'.  You need to watch up to 3.18.</a:t>
            </a:r>
            <a:endParaRPr b="0" i="0" sz="1300" u="none" cap="none" strike="noStrike">
              <a:solidFill>
                <a:srgbClr val="0B0C0C"/>
              </a:solidFill>
              <a:highlight>
                <a:srgbClr val="FFFFFF"/>
              </a:highlight>
              <a:latin typeface="Arial"/>
              <a:ea typeface="Arial"/>
              <a:cs typeface="Arial"/>
              <a:sym typeface="Arial"/>
            </a:endParaRPr>
          </a:p>
          <a:p>
            <a:pPr indent="0" lvl="0" marL="0" marR="0" rtl="0" algn="l">
              <a:lnSpc>
                <a:spcPct val="115000"/>
              </a:lnSpc>
              <a:spcBef>
                <a:spcPts val="1200"/>
              </a:spcBef>
              <a:spcAft>
                <a:spcPts val="0"/>
              </a:spcAft>
              <a:buClr>
                <a:srgbClr val="000000"/>
              </a:buClr>
              <a:buSzPts val="1600"/>
              <a:buFont typeface="Arial"/>
              <a:buNone/>
            </a:pPr>
            <a:r>
              <a:rPr b="0" i="0" lang="en-US" sz="1300" u="none" cap="none" strike="noStrike">
                <a:solidFill>
                  <a:srgbClr val="0B0C0C"/>
                </a:solidFill>
                <a:highlight>
                  <a:srgbClr val="FFFFFF"/>
                </a:highlight>
                <a:latin typeface="Arial"/>
                <a:ea typeface="Arial"/>
                <a:cs typeface="Arial"/>
                <a:sym typeface="Arial"/>
              </a:rPr>
              <a:t>You are going to create your own healthy snack bar, designing the packaging and the contents of the packaging.</a:t>
            </a:r>
            <a:endParaRPr b="0" i="0" sz="1300" u="none" cap="none" strike="noStrike">
              <a:solidFill>
                <a:srgbClr val="0B0C0C"/>
              </a:solidFill>
              <a:highlight>
                <a:srgbClr val="FFFFFF"/>
              </a:highlight>
              <a:latin typeface="Arial"/>
              <a:ea typeface="Arial"/>
              <a:cs typeface="Arial"/>
              <a:sym typeface="Arial"/>
            </a:endParaRPr>
          </a:p>
          <a:p>
            <a:pPr indent="0" lvl="0" marL="0" marR="0" rtl="0" algn="l">
              <a:lnSpc>
                <a:spcPct val="115000"/>
              </a:lnSpc>
              <a:spcBef>
                <a:spcPts val="1200"/>
              </a:spcBef>
              <a:spcAft>
                <a:spcPts val="0"/>
              </a:spcAft>
              <a:buClr>
                <a:srgbClr val="000000"/>
              </a:buClr>
              <a:buSzPts val="1600"/>
              <a:buFont typeface="Arial"/>
              <a:buNone/>
            </a:pPr>
            <a:r>
              <a:t/>
            </a:r>
            <a:endParaRPr b="0" i="0" sz="1200" u="none" cap="none" strike="noStrike">
              <a:solidFill>
                <a:srgbClr val="0B0C0C"/>
              </a:solidFill>
              <a:highlight>
                <a:srgbClr val="FFFFFF"/>
              </a:highlight>
              <a:latin typeface="Arial"/>
              <a:ea typeface="Arial"/>
              <a:cs typeface="Arial"/>
              <a:sym typeface="Arial"/>
            </a:endParaRPr>
          </a:p>
          <a:p>
            <a:pPr indent="0" lvl="0" marL="0" marR="0" rtl="0" algn="l">
              <a:lnSpc>
                <a:spcPct val="115000"/>
              </a:lnSpc>
              <a:spcBef>
                <a:spcPts val="1200"/>
              </a:spcBef>
              <a:spcAft>
                <a:spcPts val="1200"/>
              </a:spcAft>
              <a:buClr>
                <a:srgbClr val="000000"/>
              </a:buClr>
              <a:buSzPts val="1600"/>
              <a:buFont typeface="Arial"/>
              <a:buNone/>
            </a:pPr>
            <a:r>
              <a:rPr b="0" i="0" lang="en-US" sz="1600" u="none" cap="none" strike="noStrike">
                <a:solidFill>
                  <a:srgbClr val="000000"/>
                </a:solidFill>
                <a:latin typeface="Arial"/>
                <a:ea typeface="Arial"/>
                <a:cs typeface="Arial"/>
                <a:sym typeface="Arial"/>
              </a:rPr>
              <a:t> </a:t>
            </a:r>
            <a:endParaRPr b="0" i="0" sz="1600" u="none" cap="none" strike="noStrike">
              <a:solidFill>
                <a:srgbClr val="000000"/>
              </a:solidFill>
              <a:latin typeface="Arial"/>
              <a:ea typeface="Arial"/>
              <a:cs typeface="Arial"/>
              <a:sym typeface="Arial"/>
            </a:endParaRPr>
          </a:p>
        </p:txBody>
      </p:sp>
      <p:sp>
        <p:nvSpPr>
          <p:cNvPr id="21" name="Google Shape;21;g12634cf12ca_0_22"/>
          <p:cNvSpPr txBox="1"/>
          <p:nvPr/>
        </p:nvSpPr>
        <p:spPr>
          <a:xfrm>
            <a:off x="4857750" y="8221650"/>
            <a:ext cx="1890600" cy="831900"/>
          </a:xfrm>
          <a:prstGeom prst="rect">
            <a:avLst/>
          </a:prstGeom>
          <a:solidFill>
            <a:srgbClr val="FFFF00"/>
          </a:solidFill>
          <a:ln cap="flat" cmpd="sng" w="9525">
            <a:solidFill>
              <a:srgbClr val="23A7F9"/>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1C1C1C"/>
              </a:buClr>
              <a:buSzPts val="1600"/>
              <a:buFont typeface="Arial"/>
              <a:buNone/>
            </a:pPr>
            <a:r>
              <a:rPr b="1" i="0" lang="en-US" sz="1600" u="sng" cap="none" strike="noStrike">
                <a:solidFill>
                  <a:srgbClr val="1C1C1C"/>
                </a:solidFill>
                <a:latin typeface="Arial"/>
                <a:ea typeface="Arial"/>
                <a:cs typeface="Arial"/>
                <a:sym typeface="Arial"/>
              </a:rPr>
              <a:t>Due date</a:t>
            </a:r>
            <a:r>
              <a:rPr b="0" i="0" lang="en-US" sz="1600" u="none" cap="none" strike="noStrike">
                <a:solidFill>
                  <a:srgbClr val="1C1C1C"/>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chemeClr val="dk1"/>
                </a:solidFill>
                <a:latin typeface="Arial"/>
                <a:ea typeface="Arial"/>
                <a:cs typeface="Arial"/>
                <a:sym typeface="Arial"/>
              </a:rPr>
              <a:t>Monday 2</a:t>
            </a:r>
            <a:r>
              <a:rPr lang="en-US" sz="1600">
                <a:solidFill>
                  <a:schemeClr val="dk1"/>
                </a:solidFill>
              </a:rPr>
              <a:t>2n</a:t>
            </a:r>
            <a:r>
              <a:rPr b="0" i="0" lang="en-US" sz="1600" u="none" cap="none" strike="noStrike">
                <a:solidFill>
                  <a:schemeClr val="dk1"/>
                </a:solidFill>
                <a:latin typeface="Arial"/>
                <a:ea typeface="Arial"/>
                <a:cs typeface="Arial"/>
                <a:sym typeface="Arial"/>
              </a:rPr>
              <a:t>d May </a:t>
            </a:r>
            <a:endParaRPr b="0" i="0" sz="1400" u="none" cap="none" strike="noStrike">
              <a:solidFill>
                <a:srgbClr val="000000"/>
              </a:solidFill>
              <a:latin typeface="Arial"/>
              <a:ea typeface="Arial"/>
              <a:cs typeface="Arial"/>
              <a:sym typeface="Arial"/>
            </a:endParaRPr>
          </a:p>
        </p:txBody>
      </p:sp>
      <p:pic>
        <p:nvPicPr>
          <p:cNvPr id="22" name="Google Shape;22;g12634cf12ca_0_22"/>
          <p:cNvPicPr preferRelativeResize="0"/>
          <p:nvPr/>
        </p:nvPicPr>
        <p:blipFill rotWithShape="1">
          <a:blip r:embed="rId4">
            <a:alphaModFix/>
          </a:blip>
          <a:srcRect b="0" l="0" r="0" t="0"/>
          <a:stretch/>
        </p:blipFill>
        <p:spPr>
          <a:xfrm>
            <a:off x="376237" y="555625"/>
            <a:ext cx="1008062" cy="1008062"/>
          </a:xfrm>
          <a:prstGeom prst="rect">
            <a:avLst/>
          </a:prstGeom>
          <a:noFill/>
          <a:ln>
            <a:noFill/>
          </a:ln>
        </p:spPr>
      </p:pic>
      <p:sp>
        <p:nvSpPr>
          <p:cNvPr id="23" name="Google Shape;23;g12634cf12ca_0_22"/>
          <p:cNvSpPr txBox="1"/>
          <p:nvPr/>
        </p:nvSpPr>
        <p:spPr>
          <a:xfrm>
            <a:off x="350837" y="587375"/>
            <a:ext cx="6156300" cy="954000"/>
          </a:xfrm>
          <a:prstGeom prst="rect">
            <a:avLst/>
          </a:prstGeom>
          <a:noFill/>
          <a:ln cap="flat" cmpd="sng" w="1905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Enrichment Homework</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Summer 1</a:t>
            </a:r>
            <a:endParaRPr b="0" i="0" sz="1400" u="none" cap="none" strike="noStrike">
              <a:solidFill>
                <a:srgbClr val="000000"/>
              </a:solidFill>
              <a:latin typeface="Arial"/>
              <a:ea typeface="Arial"/>
              <a:cs typeface="Arial"/>
              <a:sym typeface="Arial"/>
            </a:endParaRPr>
          </a:p>
        </p:txBody>
      </p:sp>
      <p:sp>
        <p:nvSpPr>
          <p:cNvPr id="24" name="Google Shape;24;g12634cf12ca_0_22"/>
          <p:cNvSpPr txBox="1"/>
          <p:nvPr/>
        </p:nvSpPr>
        <p:spPr>
          <a:xfrm>
            <a:off x="350837" y="1585912"/>
            <a:ext cx="3078300" cy="368400"/>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US" sz="1800" u="sng" cap="none" strike="noStrike">
                <a:solidFill>
                  <a:schemeClr val="dk1"/>
                </a:solidFill>
                <a:latin typeface="Arial"/>
                <a:ea typeface="Arial"/>
                <a:cs typeface="Arial"/>
                <a:sym typeface="Arial"/>
              </a:rPr>
              <a:t>Year Group</a:t>
            </a:r>
            <a:r>
              <a:rPr b="0" i="0" lang="en-US" sz="1800" u="none" cap="none" strike="noStrike">
                <a:solidFill>
                  <a:schemeClr val="dk1"/>
                </a:solidFill>
                <a:latin typeface="Arial"/>
                <a:ea typeface="Arial"/>
                <a:cs typeface="Arial"/>
                <a:sym typeface="Arial"/>
              </a:rPr>
              <a:t>:      8</a:t>
            </a:r>
            <a:endParaRPr b="0" i="0" sz="1400" u="none" cap="none" strike="noStrike">
              <a:solidFill>
                <a:srgbClr val="000000"/>
              </a:solidFill>
              <a:latin typeface="Arial"/>
              <a:ea typeface="Arial"/>
              <a:cs typeface="Arial"/>
              <a:sym typeface="Arial"/>
            </a:endParaRPr>
          </a:p>
        </p:txBody>
      </p:sp>
      <p:sp>
        <p:nvSpPr>
          <p:cNvPr id="25" name="Google Shape;25;g12634cf12ca_0_22"/>
          <p:cNvSpPr txBox="1"/>
          <p:nvPr/>
        </p:nvSpPr>
        <p:spPr>
          <a:xfrm>
            <a:off x="3489325" y="1595437"/>
            <a:ext cx="3024300" cy="369900"/>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US" sz="1800" u="sng" cap="none" strike="noStrike">
                <a:solidFill>
                  <a:schemeClr val="dk1"/>
                </a:solidFill>
                <a:latin typeface="Arial"/>
                <a:ea typeface="Arial"/>
                <a:cs typeface="Arial"/>
                <a:sym typeface="Arial"/>
              </a:rPr>
              <a:t>Subject</a:t>
            </a:r>
            <a:r>
              <a:rPr b="0" i="0" lang="en-US" sz="1800" u="none" cap="none" strike="noStrike">
                <a:solidFill>
                  <a:schemeClr val="dk1"/>
                </a:solidFill>
                <a:latin typeface="Arial"/>
                <a:ea typeface="Arial"/>
                <a:cs typeface="Arial"/>
                <a:sym typeface="Arial"/>
              </a:rPr>
              <a:t>:    Science</a:t>
            </a:r>
            <a:endParaRPr b="0" i="0" sz="1400" u="none" cap="none" strike="noStrike">
              <a:solidFill>
                <a:srgbClr val="000000"/>
              </a:solidFill>
              <a:latin typeface="Arial"/>
              <a:ea typeface="Arial"/>
              <a:cs typeface="Arial"/>
              <a:sym typeface="Arial"/>
            </a:endParaRPr>
          </a:p>
        </p:txBody>
      </p:sp>
      <p:sp>
        <p:nvSpPr>
          <p:cNvPr id="26" name="Google Shape;26;g12634cf12ca_0_22"/>
          <p:cNvSpPr txBox="1"/>
          <p:nvPr/>
        </p:nvSpPr>
        <p:spPr>
          <a:xfrm>
            <a:off x="363650" y="5546900"/>
            <a:ext cx="6130800" cy="3603000"/>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Arial"/>
              <a:buNone/>
            </a:pPr>
            <a:r>
              <a:rPr b="1" i="0" lang="en-US" sz="1600" u="sng" cap="none" strike="noStrike">
                <a:solidFill>
                  <a:schemeClr val="dk1"/>
                </a:solidFill>
                <a:latin typeface="Arial"/>
                <a:ea typeface="Arial"/>
                <a:cs typeface="Arial"/>
                <a:sym typeface="Arial"/>
              </a:rPr>
              <a:t>Expectations</a:t>
            </a:r>
            <a:r>
              <a:rPr b="1" i="0" lang="en-US" sz="1400" u="sng" cap="none" strike="noStrike">
                <a:solidFill>
                  <a:schemeClr val="dk1"/>
                </a:solidFill>
                <a:latin typeface="Arial"/>
                <a:ea typeface="Arial"/>
                <a:cs typeface="Arial"/>
                <a:sym typeface="Arial"/>
              </a:rPr>
              <a:t>:</a:t>
            </a:r>
            <a:endParaRPr b="1" i="0" sz="1400" u="none" cap="none" strike="noStrike">
              <a:solidFill>
                <a:schemeClr val="dk1"/>
              </a:solidFill>
              <a:latin typeface="Arial"/>
              <a:ea typeface="Arial"/>
              <a:cs typeface="Arial"/>
              <a:sym typeface="Arial"/>
            </a:endParaRPr>
          </a:p>
          <a:p>
            <a:pPr indent="-330200" lvl="0" marL="457200" marR="0" rtl="0" algn="l">
              <a:lnSpc>
                <a:spcPct val="115000"/>
              </a:lnSpc>
              <a:spcBef>
                <a:spcPts val="0"/>
              </a:spcBef>
              <a:spcAft>
                <a:spcPts val="0"/>
              </a:spcAft>
              <a:buClr>
                <a:srgbClr val="000000"/>
              </a:buClr>
              <a:buSzPts val="1600"/>
              <a:buFont typeface="Arial"/>
              <a:buChar char="●"/>
            </a:pPr>
            <a:r>
              <a:rPr b="0" i="0" lang="en-US" sz="1600" u="none" cap="none" strike="noStrike">
                <a:solidFill>
                  <a:srgbClr val="000000"/>
                </a:solidFill>
                <a:latin typeface="Arial"/>
                <a:ea typeface="Arial"/>
                <a:cs typeface="Arial"/>
                <a:sym typeface="Arial"/>
              </a:rPr>
              <a:t>Clear pencil drawn diagram of your healthy snack with all appropriate labels on the packaging including calorie contents and percentages of nutrients on plain A4 paper.</a:t>
            </a:r>
            <a:endParaRPr b="0" i="0" sz="1600" u="none" cap="none" strike="noStrike">
              <a:solidFill>
                <a:srgbClr val="000000"/>
              </a:solidFill>
              <a:latin typeface="Arial"/>
              <a:ea typeface="Arial"/>
              <a:cs typeface="Arial"/>
              <a:sym typeface="Arial"/>
            </a:endParaRPr>
          </a:p>
          <a:p>
            <a:pPr indent="-330200" lvl="0" marL="457200" marR="0" rtl="0" algn="l">
              <a:lnSpc>
                <a:spcPct val="115000"/>
              </a:lnSpc>
              <a:spcBef>
                <a:spcPts val="0"/>
              </a:spcBef>
              <a:spcAft>
                <a:spcPts val="0"/>
              </a:spcAft>
              <a:buClr>
                <a:srgbClr val="000000"/>
              </a:buClr>
              <a:buSzPts val="1600"/>
              <a:buFont typeface="Arial"/>
              <a:buChar char="●"/>
            </a:pPr>
            <a:r>
              <a:rPr b="0" i="0" lang="en-US" sz="1600" u="none" cap="none" strike="noStrike">
                <a:solidFill>
                  <a:srgbClr val="000000"/>
                </a:solidFill>
                <a:latin typeface="Arial"/>
                <a:ea typeface="Arial"/>
                <a:cs typeface="Arial"/>
                <a:sym typeface="Arial"/>
              </a:rPr>
              <a:t>Use colour and make your product look as attractive as possible. </a:t>
            </a:r>
            <a:endParaRPr b="0" i="0" sz="1600" u="none" cap="none" strike="noStrike">
              <a:solidFill>
                <a:srgbClr val="000000"/>
              </a:solidFill>
              <a:latin typeface="Arial"/>
              <a:ea typeface="Arial"/>
              <a:cs typeface="Arial"/>
              <a:sym typeface="Arial"/>
            </a:endParaRPr>
          </a:p>
          <a:p>
            <a:pPr indent="-330200" lvl="0" marL="457200" marR="0" rtl="0" algn="l">
              <a:lnSpc>
                <a:spcPct val="115000"/>
              </a:lnSpc>
              <a:spcBef>
                <a:spcPts val="0"/>
              </a:spcBef>
              <a:spcAft>
                <a:spcPts val="0"/>
              </a:spcAft>
              <a:buClr>
                <a:srgbClr val="000000"/>
              </a:buClr>
              <a:buSzPts val="1600"/>
              <a:buFont typeface="Arial"/>
              <a:buChar char="●"/>
            </a:pPr>
            <a:r>
              <a:rPr b="0" i="0" lang="en-US" sz="1600" u="none" cap="none" strike="noStrike">
                <a:solidFill>
                  <a:srgbClr val="000000"/>
                </a:solidFill>
                <a:latin typeface="Arial"/>
                <a:ea typeface="Arial"/>
                <a:cs typeface="Arial"/>
                <a:sym typeface="Arial"/>
              </a:rPr>
              <a:t>At least half a side of A4 detailing the key features of your snack and why certain ingredients/nutrients have been selected.  Remember it needs to be healthy.</a:t>
            </a:r>
            <a:endParaRPr b="0" i="0" sz="16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600"/>
              <a:buFont typeface="Arial"/>
              <a:buNone/>
            </a:pPr>
            <a:r>
              <a:t/>
            </a:r>
            <a:endParaRPr b="0" i="0" sz="1600" u="none" cap="none" strike="noStrike">
              <a:solidFill>
                <a:srgbClr val="000000"/>
              </a:solidFill>
              <a:latin typeface="Comic Sans MS"/>
              <a:ea typeface="Comic Sans MS"/>
              <a:cs typeface="Comic Sans MS"/>
              <a:sym typeface="Comic Sans MS"/>
            </a:endParaRPr>
          </a:p>
          <a:p>
            <a:pPr indent="0" lvl="0" marL="0" marR="0" rtl="0" algn="l">
              <a:lnSpc>
                <a:spcPct val="115000"/>
              </a:lnSpc>
              <a:spcBef>
                <a:spcPts val="1200"/>
              </a:spcBef>
              <a:spcAft>
                <a:spcPts val="0"/>
              </a:spcAft>
              <a:buClr>
                <a:srgbClr val="000000"/>
              </a:buClr>
              <a:buSzPts val="1600"/>
              <a:buFont typeface="Arial"/>
              <a:buNone/>
            </a:pPr>
            <a:r>
              <a:t/>
            </a:r>
            <a:endParaRPr b="0" i="0" sz="1600" u="none" cap="none" strike="noStrike">
              <a:solidFill>
                <a:srgbClr val="000000"/>
              </a:solidFill>
              <a:latin typeface="Comic Sans MS"/>
              <a:ea typeface="Comic Sans MS"/>
              <a:cs typeface="Comic Sans MS"/>
              <a:sym typeface="Comic Sans MS"/>
            </a:endParaRPr>
          </a:p>
          <a:p>
            <a:pPr indent="-228600" lvl="0" marL="673100" marR="0" rtl="0" algn="l">
              <a:lnSpc>
                <a:spcPct val="115000"/>
              </a:lnSpc>
              <a:spcBef>
                <a:spcPts val="1200"/>
              </a:spcBef>
              <a:spcAft>
                <a:spcPts val="0"/>
              </a:spcAft>
              <a:buClr>
                <a:srgbClr val="000000"/>
              </a:buClr>
              <a:buSzPts val="1600"/>
              <a:buFont typeface="Arial"/>
              <a:buNone/>
            </a:pPr>
            <a:r>
              <a:t/>
            </a:r>
            <a:endParaRPr b="0" i="0" sz="16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120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sng" cap="none" strike="noStrik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3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Annabelle Grey</dc:creator>
</cp:coreProperties>
</file>