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
      <p:font typeface="Nuni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Nuni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19" Type="http://schemas.openxmlformats.org/officeDocument/2006/relationships/font" Target="fonts/Nunito-bold.fntdata"/><Relationship Id="rId6" Type="http://schemas.openxmlformats.org/officeDocument/2006/relationships/slide" Target="slides/slide1.xml"/><Relationship Id="rId18" Type="http://schemas.openxmlformats.org/officeDocument/2006/relationships/font" Target="fonts/Nuni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219"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055d78af3f_0_156:notes"/>
          <p:cNvSpPr/>
          <p:nvPr>
            <p:ph idx="2" type="sldImg"/>
          </p:nvPr>
        </p:nvSpPr>
        <p:spPr>
          <a:xfrm>
            <a:off x="381219"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055d78af3f_0_1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g3055d78af3f_0_161:notes"/>
          <p:cNvSpPr/>
          <p:nvPr>
            <p:ph idx="2" type="sldImg"/>
          </p:nvPr>
        </p:nvSpPr>
        <p:spPr>
          <a:xfrm>
            <a:off x="381219"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3055d78af3f_0_1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3055d78af3f_0_166:notes"/>
          <p:cNvSpPr/>
          <p:nvPr>
            <p:ph idx="2" type="sldImg"/>
          </p:nvPr>
        </p:nvSpPr>
        <p:spPr>
          <a:xfrm>
            <a:off x="381197"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3055d78af3f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3055d78af3f_0_171:notes"/>
          <p:cNvSpPr/>
          <p:nvPr>
            <p:ph idx="2" type="sldImg"/>
          </p:nvPr>
        </p:nvSpPr>
        <p:spPr>
          <a:xfrm>
            <a:off x="381197"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3055d78af3f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3055d78af3f_0_176:notes"/>
          <p:cNvSpPr/>
          <p:nvPr>
            <p:ph idx="2" type="sldImg"/>
          </p:nvPr>
        </p:nvSpPr>
        <p:spPr>
          <a:xfrm>
            <a:off x="381219"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3055d78af3f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055d78af3f_0_181:notes"/>
          <p:cNvSpPr/>
          <p:nvPr>
            <p:ph idx="2" type="sldImg"/>
          </p:nvPr>
        </p:nvSpPr>
        <p:spPr>
          <a:xfrm>
            <a:off x="381197"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055d78af3f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055d78af3f_0_186:notes"/>
          <p:cNvSpPr/>
          <p:nvPr>
            <p:ph idx="2" type="sldImg"/>
          </p:nvPr>
        </p:nvSpPr>
        <p:spPr>
          <a:xfrm>
            <a:off x="381219"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055d78af3f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ffda94f842_0_193:notes"/>
          <p:cNvSpPr txBox="1"/>
          <p:nvPr>
            <p:ph idx="1" type="body"/>
          </p:nvPr>
        </p:nvSpPr>
        <p:spPr>
          <a:xfrm>
            <a:off x="686421" y="4400238"/>
            <a:ext cx="5485200" cy="3600900"/>
          </a:xfrm>
          <a:prstGeom prst="rect">
            <a:avLst/>
          </a:prstGeom>
          <a:noFill/>
          <a:ln>
            <a:noFill/>
          </a:ln>
        </p:spPr>
        <p:txBody>
          <a:bodyPr anchorCtr="0" anchor="t" bIns="45650" lIns="91325" spcFirstLastPara="1" rIns="91325" wrap="square" tIns="45650">
            <a:noAutofit/>
          </a:bodyPr>
          <a:lstStyle/>
          <a:p>
            <a:pPr indent="0" lvl="0" marL="0" rtl="0" algn="l">
              <a:lnSpc>
                <a:spcPct val="100000"/>
              </a:lnSpc>
              <a:spcBef>
                <a:spcPts val="0"/>
              </a:spcBef>
              <a:spcAft>
                <a:spcPts val="0"/>
              </a:spcAft>
              <a:buSzPts val="1400"/>
              <a:buNone/>
            </a:pPr>
            <a:r>
              <a:t/>
            </a:r>
            <a:endParaRPr/>
          </a:p>
        </p:txBody>
      </p:sp>
      <p:sp>
        <p:nvSpPr>
          <p:cNvPr id="170" name="Google Shape;170;g2ffda94f842_0_193:notes"/>
          <p:cNvSpPr/>
          <p:nvPr>
            <p:ph idx="2" type="sldImg"/>
          </p:nvPr>
        </p:nvSpPr>
        <p:spPr>
          <a:xfrm>
            <a:off x="701389" y="1143000"/>
            <a:ext cx="5454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24" name="Shape 124"/>
        <p:cNvGrpSpPr/>
        <p:nvPr/>
      </p:nvGrpSpPr>
      <p:grpSpPr>
        <a:xfrm>
          <a:off x="0" y="0"/>
          <a:ext cx="0" cy="0"/>
          <a:chOff x="0" y="0"/>
          <a:chExt cx="0" cy="0"/>
        </a:xfrm>
      </p:grpSpPr>
      <p:sp>
        <p:nvSpPr>
          <p:cNvPr id="125" name="Google Shape;125;p13"/>
          <p:cNvSpPr/>
          <p:nvPr>
            <p:ph type="title"/>
          </p:nvPr>
        </p:nvSpPr>
        <p:spPr>
          <a:xfrm>
            <a:off x="457199" y="359171"/>
            <a:ext cx="8220000" cy="745800"/>
          </a:xfrm>
          <a:prstGeom prst="roundRect">
            <a:avLst>
              <a:gd fmla="val 2082" name="adj"/>
            </a:avLst>
          </a:prstGeom>
          <a:noFill/>
          <a:ln>
            <a:noFill/>
          </a:ln>
        </p:spPr>
        <p:txBody>
          <a:bodyPr anchorCtr="1" anchor="ctr" bIns="252000" lIns="252000" spcFirstLastPara="1" rIns="252000" wrap="square" tIns="252000">
            <a:normAutofit/>
          </a:bodyPr>
          <a:lstStyle>
            <a:lvl1pPr lvl="0" rtl="0" algn="l">
              <a:lnSpc>
                <a:spcPct val="90000"/>
              </a:lnSpc>
              <a:spcBef>
                <a:spcPts val="0"/>
              </a:spcBef>
              <a:spcAft>
                <a:spcPts val="0"/>
              </a:spcAft>
              <a:buSzPts val="1400"/>
              <a:buNone/>
              <a:defRPr>
                <a:latin typeface="Arial"/>
                <a:ea typeface="Arial"/>
                <a:cs typeface="Arial"/>
                <a:sym typeface="Arial"/>
              </a:defRPr>
            </a:lvl1pPr>
            <a:lvl2pPr lvl="1" rtl="0" algn="l">
              <a:lnSpc>
                <a:spcPct val="90000"/>
              </a:lnSpc>
              <a:spcBef>
                <a:spcPts val="0"/>
              </a:spcBef>
              <a:spcAft>
                <a:spcPts val="0"/>
              </a:spcAft>
              <a:buSzPts val="1400"/>
              <a:buNone/>
              <a:defRPr/>
            </a:lvl2pPr>
            <a:lvl3pPr lvl="2" rtl="0" algn="l">
              <a:lnSpc>
                <a:spcPct val="90000"/>
              </a:lnSpc>
              <a:spcBef>
                <a:spcPts val="0"/>
              </a:spcBef>
              <a:spcAft>
                <a:spcPts val="0"/>
              </a:spcAft>
              <a:buSzPts val="1400"/>
              <a:buNone/>
              <a:defRPr/>
            </a:lvl3pPr>
            <a:lvl4pPr lvl="3" rtl="0" algn="l">
              <a:lnSpc>
                <a:spcPct val="90000"/>
              </a:lnSpc>
              <a:spcBef>
                <a:spcPts val="0"/>
              </a:spcBef>
              <a:spcAft>
                <a:spcPts val="0"/>
              </a:spcAft>
              <a:buSzPts val="1400"/>
              <a:buNone/>
              <a:defRPr/>
            </a:lvl4pPr>
            <a:lvl5pPr lvl="4" rtl="0" algn="l">
              <a:lnSpc>
                <a:spcPct val="90000"/>
              </a:lnSpc>
              <a:spcBef>
                <a:spcPts val="0"/>
              </a:spcBef>
              <a:spcAft>
                <a:spcPts val="0"/>
              </a:spcAft>
              <a:buSzPts val="1400"/>
              <a:buNone/>
              <a:defRPr/>
            </a:lvl5pPr>
            <a:lvl6pPr lvl="5" rtl="0" algn="l">
              <a:lnSpc>
                <a:spcPct val="90000"/>
              </a:lnSpc>
              <a:spcBef>
                <a:spcPts val="0"/>
              </a:spcBef>
              <a:spcAft>
                <a:spcPts val="0"/>
              </a:spcAft>
              <a:buSzPts val="1400"/>
              <a:buNone/>
              <a:defRPr/>
            </a:lvl6pPr>
            <a:lvl7pPr lvl="6" rtl="0" algn="l">
              <a:lnSpc>
                <a:spcPct val="90000"/>
              </a:lnSpc>
              <a:spcBef>
                <a:spcPts val="0"/>
              </a:spcBef>
              <a:spcAft>
                <a:spcPts val="0"/>
              </a:spcAft>
              <a:buSzPts val="1400"/>
              <a:buNone/>
              <a:defRPr/>
            </a:lvl7pPr>
            <a:lvl8pPr lvl="7" rtl="0" algn="l">
              <a:lnSpc>
                <a:spcPct val="90000"/>
              </a:lnSpc>
              <a:spcBef>
                <a:spcPts val="0"/>
              </a:spcBef>
              <a:spcAft>
                <a:spcPts val="0"/>
              </a:spcAft>
              <a:buSzPts val="1400"/>
              <a:buNone/>
              <a:defRPr/>
            </a:lvl8pPr>
            <a:lvl9pPr lvl="8" rtl="0" algn="l">
              <a:lnSpc>
                <a:spcPct val="9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1C1C1C"/>
              </a:solidFill>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1C1C1C"/>
              </a:solidFill>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rgbClr val="1C1C1C"/>
              </a:solidFill>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Clr>
                <a:srgbClr val="1C1C1C"/>
              </a:buClr>
              <a:buSzPts val="1300"/>
              <a:buNone/>
              <a:defRPr>
                <a:solidFill>
                  <a:srgbClr val="1C1C1C"/>
                </a:solidFill>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solidFill>
                  <a:srgbClr val="1C1C1C"/>
                </a:solidFill>
              </a:defRPr>
            </a:lvl1pPr>
            <a:lvl2pPr lvl="1">
              <a:buNone/>
              <a:defRPr>
                <a:solidFill>
                  <a:srgbClr val="1C1C1C"/>
                </a:solidFill>
              </a:defRPr>
            </a:lvl2pPr>
            <a:lvl3pPr lvl="2">
              <a:buNone/>
              <a:defRPr>
                <a:solidFill>
                  <a:srgbClr val="1C1C1C"/>
                </a:solidFill>
              </a:defRPr>
            </a:lvl3pPr>
            <a:lvl4pPr lvl="3">
              <a:buNone/>
              <a:defRPr>
                <a:solidFill>
                  <a:srgbClr val="1C1C1C"/>
                </a:solidFill>
              </a:defRPr>
            </a:lvl4pPr>
            <a:lvl5pPr lvl="4">
              <a:buNone/>
              <a:defRPr>
                <a:solidFill>
                  <a:srgbClr val="1C1C1C"/>
                </a:solidFill>
              </a:defRPr>
            </a:lvl5pPr>
            <a:lvl6pPr lvl="5">
              <a:buNone/>
              <a:defRPr>
                <a:solidFill>
                  <a:srgbClr val="1C1C1C"/>
                </a:solidFill>
              </a:defRPr>
            </a:lvl6pPr>
            <a:lvl7pPr lvl="6">
              <a:buNone/>
              <a:defRPr>
                <a:solidFill>
                  <a:srgbClr val="1C1C1C"/>
                </a:solidFill>
              </a:defRPr>
            </a:lvl7pPr>
            <a:lvl8pPr lvl="7">
              <a:buNone/>
              <a:defRPr>
                <a:solidFill>
                  <a:srgbClr val="1C1C1C"/>
                </a:solidFill>
              </a:defRPr>
            </a:lvl8pPr>
            <a:lvl9pPr lvl="8">
              <a:buNone/>
              <a:defRPr>
                <a:solidFill>
                  <a:srgbClr val="1C1C1C"/>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8.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4"/>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2800">
                <a:solidFill>
                  <a:schemeClr val="dk2"/>
                </a:solidFill>
              </a:rPr>
              <a:t>Bellingham Middle School </a:t>
            </a:r>
            <a:endParaRPr sz="2800">
              <a:solidFill>
                <a:schemeClr val="dk2"/>
              </a:solidFill>
            </a:endParaRPr>
          </a:p>
          <a:p>
            <a:pPr indent="0" lvl="0" marL="0" rtl="0" algn="ctr">
              <a:spcBef>
                <a:spcPts val="0"/>
              </a:spcBef>
              <a:spcAft>
                <a:spcPts val="0"/>
              </a:spcAft>
              <a:buNone/>
            </a:pPr>
            <a:r>
              <a:rPr lang="en" sz="2800">
                <a:solidFill>
                  <a:schemeClr val="dk2"/>
                </a:solidFill>
              </a:rPr>
              <a:t>Enrichment Homework </a:t>
            </a:r>
            <a:endParaRPr sz="2800">
              <a:solidFill>
                <a:schemeClr val="dk2"/>
              </a:solidFill>
            </a:endParaRPr>
          </a:p>
        </p:txBody>
      </p:sp>
      <p:sp>
        <p:nvSpPr>
          <p:cNvPr id="131" name="Google Shape;131;p14"/>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t>Project Based Learning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What is Enrichment homework?</a:t>
            </a:r>
            <a:endParaRPr/>
          </a:p>
        </p:txBody>
      </p:sp>
      <p:sp>
        <p:nvSpPr>
          <p:cNvPr id="137" name="Google Shape;137;p15"/>
          <p:cNvSpPr txBox="1"/>
          <p:nvPr>
            <p:ph idx="1" type="body"/>
          </p:nvPr>
        </p:nvSpPr>
        <p:spPr>
          <a:xfrm>
            <a:off x="819150" y="1534650"/>
            <a:ext cx="7505700" cy="3178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1C1C1C"/>
                </a:solidFill>
              </a:rPr>
              <a:t>Enrichment homework is a project based homework which is open-ended, pupils are encouraged to be as creative as possible and these projects may </a:t>
            </a:r>
            <a:r>
              <a:rPr lang="en" sz="1800">
                <a:solidFill>
                  <a:srgbClr val="1C1C1C"/>
                </a:solidFill>
                <a:highlight>
                  <a:srgbClr val="FFFFFF"/>
                </a:highlight>
              </a:rPr>
              <a:t>provide the opportunity for family learning. </a:t>
            </a:r>
            <a:endParaRPr sz="1800">
              <a:solidFill>
                <a:srgbClr val="1C1C1C"/>
              </a:solidFill>
              <a:highlight>
                <a:srgbClr val="FFFFFF"/>
              </a:highlight>
            </a:endParaRPr>
          </a:p>
          <a:p>
            <a:pPr indent="0" lvl="0" marL="0" rtl="0" algn="l">
              <a:spcBef>
                <a:spcPts val="1200"/>
              </a:spcBef>
              <a:spcAft>
                <a:spcPts val="0"/>
              </a:spcAft>
              <a:buNone/>
            </a:pPr>
            <a:r>
              <a:rPr lang="en" sz="1800">
                <a:solidFill>
                  <a:srgbClr val="1C1C1C"/>
                </a:solidFill>
                <a:highlight>
                  <a:srgbClr val="FFFFFF"/>
                </a:highlight>
              </a:rPr>
              <a:t>Our enrichment homework is intended to inspire and motivate. As well as encourage pupils to pursue knowledge independently and imaginatively. </a:t>
            </a:r>
            <a:endParaRPr sz="1800">
              <a:solidFill>
                <a:srgbClr val="1C1C1C"/>
              </a:solidFill>
              <a:highlight>
                <a:srgbClr val="FFFFFF"/>
              </a:highlight>
            </a:endParaRPr>
          </a:p>
          <a:p>
            <a:pPr indent="0" lvl="0" marL="0" rtl="0" algn="l">
              <a:spcBef>
                <a:spcPts val="1200"/>
              </a:spcBef>
              <a:spcAft>
                <a:spcPts val="1200"/>
              </a:spcAft>
              <a:buNone/>
            </a:pPr>
            <a:r>
              <a:rPr lang="en" sz="1800">
                <a:solidFill>
                  <a:srgbClr val="1C1C1C"/>
                </a:solidFill>
                <a:highlight>
                  <a:srgbClr val="FFFFFF"/>
                </a:highlight>
              </a:rPr>
              <a:t>Our projects will be launched at the start of each term and details of the projects will be published on the school website.  The outputs will be showcased at the end of each term. </a:t>
            </a:r>
            <a:endParaRPr sz="1800">
              <a:solidFill>
                <a:srgbClr val="1C1C1C"/>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6"/>
          <p:cNvSpPr txBox="1"/>
          <p:nvPr>
            <p:ph type="title"/>
          </p:nvPr>
        </p:nvSpPr>
        <p:spPr>
          <a:xfrm>
            <a:off x="311700" y="445025"/>
            <a:ext cx="85209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will the homework look like?</a:t>
            </a:r>
            <a:endParaRPr/>
          </a:p>
        </p:txBody>
      </p:sp>
      <p:sp>
        <p:nvSpPr>
          <p:cNvPr id="143" name="Google Shape;143;p16"/>
          <p:cNvSpPr txBox="1"/>
          <p:nvPr>
            <p:ph idx="1" type="body"/>
          </p:nvPr>
        </p:nvSpPr>
        <p:spPr>
          <a:xfrm>
            <a:off x="311700" y="1152475"/>
            <a:ext cx="8520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900"/>
              <a:t>We will have one question that all projects will relate to. </a:t>
            </a:r>
            <a:endParaRPr sz="1900"/>
          </a:p>
          <a:p>
            <a:pPr indent="0" lvl="0" marL="0" rtl="0" algn="l">
              <a:spcBef>
                <a:spcPts val="1200"/>
              </a:spcBef>
              <a:spcAft>
                <a:spcPts val="0"/>
              </a:spcAft>
              <a:buNone/>
            </a:pPr>
            <a:r>
              <a:rPr lang="en" sz="1900"/>
              <a:t>You will have half a term (minimum of 4 weeks) to complete the project</a:t>
            </a:r>
            <a:endParaRPr sz="1900"/>
          </a:p>
          <a:p>
            <a:pPr indent="0" lvl="0" marL="0" rtl="0" algn="l">
              <a:spcBef>
                <a:spcPts val="1200"/>
              </a:spcBef>
              <a:spcAft>
                <a:spcPts val="0"/>
              </a:spcAft>
              <a:buNone/>
            </a:pPr>
            <a:r>
              <a:rPr lang="en" sz="1900"/>
              <a:t>You have lots of flexibility around how you will present your project. </a:t>
            </a:r>
            <a:endParaRPr sz="1900"/>
          </a:p>
          <a:p>
            <a:pPr indent="0" lvl="0" marL="0" rtl="0" algn="l">
              <a:spcBef>
                <a:spcPts val="1200"/>
              </a:spcBef>
              <a:spcAft>
                <a:spcPts val="1200"/>
              </a:spcAft>
              <a:buNone/>
            </a:pPr>
            <a:r>
              <a:rPr lang="en" sz="1900"/>
              <a:t>You must submit an electronic copy of your project on the google classroom </a:t>
            </a:r>
            <a:endParaRPr sz="19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7"/>
          <p:cNvSpPr txBox="1"/>
          <p:nvPr>
            <p:ph type="title"/>
          </p:nvPr>
        </p:nvSpPr>
        <p:spPr>
          <a:xfrm>
            <a:off x="311700" y="445025"/>
            <a:ext cx="85209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The question: </a:t>
            </a:r>
            <a:endParaRPr/>
          </a:p>
        </p:txBody>
      </p:sp>
      <p:sp>
        <p:nvSpPr>
          <p:cNvPr id="149" name="Google Shape;149;p17"/>
          <p:cNvSpPr txBox="1"/>
          <p:nvPr>
            <p:ph idx="1" type="body"/>
          </p:nvPr>
        </p:nvSpPr>
        <p:spPr>
          <a:xfrm>
            <a:off x="311700" y="1152475"/>
            <a:ext cx="8520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4000"/>
              <a:t>Why are we proud of where we live? </a:t>
            </a:r>
            <a:endParaRPr sz="4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8"/>
          <p:cNvSpPr txBox="1"/>
          <p:nvPr>
            <p:ph type="title"/>
          </p:nvPr>
        </p:nvSpPr>
        <p:spPr>
          <a:xfrm>
            <a:off x="819150" y="845600"/>
            <a:ext cx="7505700" cy="954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do I need to submit for my homework?  </a:t>
            </a:r>
            <a:endParaRPr/>
          </a:p>
        </p:txBody>
      </p:sp>
      <p:sp>
        <p:nvSpPr>
          <p:cNvPr id="155" name="Google Shape;155;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234950" lvl="0" marL="171450" rtl="0" algn="l">
              <a:lnSpc>
                <a:spcPct val="100000"/>
              </a:lnSpc>
              <a:spcBef>
                <a:spcPts val="0"/>
              </a:spcBef>
              <a:spcAft>
                <a:spcPts val="0"/>
              </a:spcAft>
              <a:buClr>
                <a:srgbClr val="1C1C1C"/>
              </a:buClr>
              <a:buSzPts val="1900"/>
              <a:buFont typeface="Arial"/>
              <a:buChar char="●"/>
            </a:pPr>
            <a:r>
              <a:rPr lang="en" sz="1900">
                <a:solidFill>
                  <a:srgbClr val="1C1C1C"/>
                </a:solidFill>
                <a:latin typeface="Arial"/>
                <a:ea typeface="Arial"/>
                <a:cs typeface="Arial"/>
                <a:sym typeface="Arial"/>
              </a:rPr>
              <a:t>Your initial thoughts and research </a:t>
            </a:r>
            <a:endParaRPr sz="1900">
              <a:solidFill>
                <a:srgbClr val="1C1C1C"/>
              </a:solidFill>
              <a:latin typeface="Arial"/>
              <a:ea typeface="Arial"/>
              <a:cs typeface="Arial"/>
              <a:sym typeface="Arial"/>
            </a:endParaRPr>
          </a:p>
          <a:p>
            <a:pPr indent="-234950" lvl="0" marL="171450" rtl="0" algn="l">
              <a:lnSpc>
                <a:spcPct val="100000"/>
              </a:lnSpc>
              <a:spcBef>
                <a:spcPts val="0"/>
              </a:spcBef>
              <a:spcAft>
                <a:spcPts val="0"/>
              </a:spcAft>
              <a:buClr>
                <a:srgbClr val="1C1C1C"/>
              </a:buClr>
              <a:buSzPts val="1900"/>
              <a:buFont typeface="Arial"/>
              <a:buChar char="●"/>
            </a:pPr>
            <a:r>
              <a:rPr lang="en" sz="1900">
                <a:solidFill>
                  <a:srgbClr val="1C1C1C"/>
                </a:solidFill>
                <a:latin typeface="Arial"/>
                <a:ea typeface="Arial"/>
                <a:cs typeface="Arial"/>
                <a:sym typeface="Arial"/>
              </a:rPr>
              <a:t>Plans for your product </a:t>
            </a:r>
            <a:endParaRPr sz="1900">
              <a:solidFill>
                <a:srgbClr val="1C1C1C"/>
              </a:solidFill>
              <a:latin typeface="Arial"/>
              <a:ea typeface="Arial"/>
              <a:cs typeface="Arial"/>
              <a:sym typeface="Arial"/>
            </a:endParaRPr>
          </a:p>
          <a:p>
            <a:pPr indent="-234950" lvl="0" marL="171450" rtl="0" algn="l">
              <a:lnSpc>
                <a:spcPct val="100000"/>
              </a:lnSpc>
              <a:spcBef>
                <a:spcPts val="0"/>
              </a:spcBef>
              <a:spcAft>
                <a:spcPts val="0"/>
              </a:spcAft>
              <a:buClr>
                <a:srgbClr val="1C1C1C"/>
              </a:buClr>
              <a:buSzPts val="1900"/>
              <a:buFont typeface="Arial"/>
              <a:buChar char="●"/>
            </a:pPr>
            <a:r>
              <a:rPr lang="en" sz="1900">
                <a:solidFill>
                  <a:srgbClr val="1C1C1C"/>
                </a:solidFill>
                <a:latin typeface="Arial"/>
                <a:ea typeface="Arial"/>
                <a:cs typeface="Arial"/>
                <a:sym typeface="Arial"/>
              </a:rPr>
              <a:t>Pictures of your creating your product </a:t>
            </a:r>
            <a:endParaRPr sz="1900">
              <a:solidFill>
                <a:srgbClr val="1C1C1C"/>
              </a:solidFill>
              <a:latin typeface="Arial"/>
              <a:ea typeface="Arial"/>
              <a:cs typeface="Arial"/>
              <a:sym typeface="Arial"/>
            </a:endParaRPr>
          </a:p>
          <a:p>
            <a:pPr indent="-234950" lvl="0" marL="171450" rtl="0" algn="l">
              <a:lnSpc>
                <a:spcPct val="100000"/>
              </a:lnSpc>
              <a:spcBef>
                <a:spcPts val="0"/>
              </a:spcBef>
              <a:spcAft>
                <a:spcPts val="0"/>
              </a:spcAft>
              <a:buClr>
                <a:srgbClr val="1C1C1C"/>
              </a:buClr>
              <a:buSzPts val="1900"/>
              <a:buFont typeface="Arial"/>
              <a:buChar char="●"/>
            </a:pPr>
            <a:r>
              <a:rPr lang="en" sz="1900">
                <a:solidFill>
                  <a:srgbClr val="1C1C1C"/>
                </a:solidFill>
                <a:latin typeface="Arial"/>
                <a:ea typeface="Arial"/>
                <a:cs typeface="Arial"/>
                <a:sym typeface="Arial"/>
              </a:rPr>
              <a:t>The product itself </a:t>
            </a:r>
            <a:endParaRPr sz="1900">
              <a:solidFill>
                <a:srgbClr val="1C1C1C"/>
              </a:solidFill>
              <a:latin typeface="Arial"/>
              <a:ea typeface="Arial"/>
              <a:cs typeface="Arial"/>
              <a:sym typeface="Arial"/>
            </a:endParaRPr>
          </a:p>
          <a:p>
            <a:pPr indent="-234950" lvl="0" marL="171450" rtl="0" algn="l">
              <a:lnSpc>
                <a:spcPct val="100000"/>
              </a:lnSpc>
              <a:spcBef>
                <a:spcPts val="0"/>
              </a:spcBef>
              <a:spcAft>
                <a:spcPts val="0"/>
              </a:spcAft>
              <a:buClr>
                <a:srgbClr val="1C1C1C"/>
              </a:buClr>
              <a:buSzPts val="1900"/>
              <a:buFont typeface="Arial"/>
              <a:buChar char="●"/>
            </a:pPr>
            <a:r>
              <a:rPr lang="en" sz="1900">
                <a:solidFill>
                  <a:srgbClr val="1C1C1C"/>
                </a:solidFill>
                <a:latin typeface="Arial"/>
                <a:ea typeface="Arial"/>
                <a:cs typeface="Arial"/>
                <a:sym typeface="Arial"/>
              </a:rPr>
              <a:t>And an evaluation </a:t>
            </a:r>
            <a:endParaRPr sz="1900">
              <a:solidFill>
                <a:srgbClr val="1C1C1C"/>
              </a:solidFill>
              <a:latin typeface="Arial"/>
              <a:ea typeface="Arial"/>
              <a:cs typeface="Arial"/>
              <a:sym typeface="Arial"/>
            </a:endParaRPr>
          </a:p>
          <a:p>
            <a:pPr indent="0" lvl="0" marL="0" rtl="0" algn="l">
              <a:spcBef>
                <a:spcPts val="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9"/>
          <p:cNvSpPr txBox="1"/>
          <p:nvPr>
            <p:ph type="title"/>
          </p:nvPr>
        </p:nvSpPr>
        <p:spPr>
          <a:xfrm>
            <a:off x="311700" y="445025"/>
            <a:ext cx="85209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What should my evaluation include?  </a:t>
            </a:r>
            <a:endParaRPr/>
          </a:p>
        </p:txBody>
      </p:sp>
      <p:sp>
        <p:nvSpPr>
          <p:cNvPr id="161" name="Google Shape;161;p19"/>
          <p:cNvSpPr txBox="1"/>
          <p:nvPr>
            <p:ph idx="1" type="body"/>
          </p:nvPr>
        </p:nvSpPr>
        <p:spPr>
          <a:xfrm>
            <a:off x="311700" y="1152475"/>
            <a:ext cx="85209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2000"/>
              <a:t>How did you find the process of completing the project?</a:t>
            </a:r>
            <a:endParaRPr sz="2000"/>
          </a:p>
          <a:p>
            <a:pPr indent="0" lvl="0" marL="0" rtl="0" algn="l">
              <a:spcBef>
                <a:spcPts val="1200"/>
              </a:spcBef>
              <a:spcAft>
                <a:spcPts val="0"/>
              </a:spcAft>
              <a:buNone/>
            </a:pPr>
            <a:r>
              <a:rPr lang="en" sz="2000"/>
              <a:t>What did you learn about the local area?</a:t>
            </a:r>
            <a:endParaRPr sz="2000"/>
          </a:p>
          <a:p>
            <a:pPr indent="0" lvl="0" marL="0" rtl="0" algn="l">
              <a:spcBef>
                <a:spcPts val="1200"/>
              </a:spcBef>
              <a:spcAft>
                <a:spcPts val="0"/>
              </a:spcAft>
              <a:buNone/>
            </a:pPr>
            <a:r>
              <a:rPr lang="en" sz="2000"/>
              <a:t>What are the strengths of the product?</a:t>
            </a:r>
            <a:endParaRPr sz="2000"/>
          </a:p>
          <a:p>
            <a:pPr indent="0" lvl="0" marL="0" rtl="0" algn="l">
              <a:spcBef>
                <a:spcPts val="1200"/>
              </a:spcBef>
              <a:spcAft>
                <a:spcPts val="0"/>
              </a:spcAft>
              <a:buNone/>
            </a:pPr>
            <a:r>
              <a:rPr lang="en" sz="2000"/>
              <a:t>What could you improve about your product if you were to make it again?</a:t>
            </a:r>
            <a:endParaRPr sz="2000"/>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Showcase</a:t>
            </a:r>
            <a:endParaRPr/>
          </a:p>
        </p:txBody>
      </p:sp>
      <p:sp>
        <p:nvSpPr>
          <p:cNvPr id="167" name="Google Shape;167;p20"/>
          <p:cNvSpPr txBox="1"/>
          <p:nvPr>
            <p:ph idx="1" type="body"/>
          </p:nvPr>
        </p:nvSpPr>
        <p:spPr>
          <a:xfrm>
            <a:off x="819150" y="1669775"/>
            <a:ext cx="7505700" cy="279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t>Each half term there will be an event to showcase ALL work. Parents will be invited in to see the work that every pupil has produced. </a:t>
            </a:r>
            <a:endParaRPr sz="2000"/>
          </a:p>
          <a:p>
            <a:pPr indent="0" lvl="0" marL="0" rtl="0" algn="l">
              <a:spcBef>
                <a:spcPts val="1200"/>
              </a:spcBef>
              <a:spcAft>
                <a:spcPts val="0"/>
              </a:spcAft>
              <a:buNone/>
            </a:pPr>
            <a:r>
              <a:rPr lang="en" sz="2000"/>
              <a:t>There will be prizes and awards to win during the showcase. </a:t>
            </a:r>
            <a:endParaRPr sz="2000"/>
          </a:p>
          <a:p>
            <a:pPr indent="0" lvl="0" marL="0" rtl="0" algn="l">
              <a:spcBef>
                <a:spcPts val="1200"/>
              </a:spcBef>
              <a:spcAft>
                <a:spcPts val="0"/>
              </a:spcAft>
              <a:buNone/>
            </a:pPr>
            <a:r>
              <a:t/>
            </a:r>
            <a:endParaRPr sz="2000"/>
          </a:p>
          <a:p>
            <a:pPr indent="0" lvl="0" marL="0" rtl="0" algn="l">
              <a:spcBef>
                <a:spcPts val="1200"/>
              </a:spcBef>
              <a:spcAft>
                <a:spcPts val="1200"/>
              </a:spcAft>
              <a:buNone/>
            </a:pPr>
            <a:r>
              <a:rPr lang="en" sz="2000"/>
              <a:t>At times these showcases will include talking to a partner or a group of people about your project. </a:t>
            </a:r>
            <a:endParaRPr sz="2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9FFE1"/>
        </a:solidFill>
      </p:bgPr>
    </p:bg>
    <p:spTree>
      <p:nvGrpSpPr>
        <p:cNvPr id="171" name="Shape 171"/>
        <p:cNvGrpSpPr/>
        <p:nvPr/>
      </p:nvGrpSpPr>
      <p:grpSpPr>
        <a:xfrm>
          <a:off x="0" y="0"/>
          <a:ext cx="0" cy="0"/>
          <a:chOff x="0" y="0"/>
          <a:chExt cx="0" cy="0"/>
        </a:xfrm>
      </p:grpSpPr>
      <p:sp>
        <p:nvSpPr>
          <p:cNvPr id="172" name="Google Shape;172;p21"/>
          <p:cNvSpPr txBox="1"/>
          <p:nvPr/>
        </p:nvSpPr>
        <p:spPr>
          <a:xfrm>
            <a:off x="591100" y="205925"/>
            <a:ext cx="8351700" cy="394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Arial"/>
              <a:buNone/>
            </a:pPr>
            <a:r>
              <a:rPr b="0" i="0" lang="en" sz="1800" u="none" cap="none" strike="noStrike">
                <a:solidFill>
                  <a:srgbClr val="1C1C1C"/>
                </a:solidFill>
                <a:latin typeface="Arial"/>
                <a:ea typeface="Arial"/>
                <a:cs typeface="Arial"/>
                <a:sym typeface="Arial"/>
              </a:rPr>
              <a:t>Enrichment Homework - Project </a:t>
            </a:r>
            <a:r>
              <a:rPr lang="en" sz="1800">
                <a:solidFill>
                  <a:srgbClr val="1C1C1C"/>
                </a:solidFill>
              </a:rPr>
              <a:t>1</a:t>
            </a:r>
            <a:r>
              <a:rPr b="0" i="0" lang="en" sz="1800" u="none" cap="none" strike="noStrike">
                <a:solidFill>
                  <a:srgbClr val="1C1C1C"/>
                </a:solidFill>
                <a:latin typeface="Arial"/>
                <a:ea typeface="Arial"/>
                <a:cs typeface="Arial"/>
                <a:sym typeface="Arial"/>
              </a:rPr>
              <a:t> </a:t>
            </a:r>
            <a:endParaRPr b="0" i="0" sz="1800" u="none" cap="none" strike="noStrike">
              <a:solidFill>
                <a:srgbClr val="1C1C1C"/>
              </a:solidFill>
              <a:latin typeface="Arial"/>
              <a:ea typeface="Arial"/>
              <a:cs typeface="Arial"/>
              <a:sym typeface="Arial"/>
            </a:endParaRPr>
          </a:p>
        </p:txBody>
      </p:sp>
      <p:pic>
        <p:nvPicPr>
          <p:cNvPr id="173" name="Google Shape;173;p21"/>
          <p:cNvPicPr preferRelativeResize="0"/>
          <p:nvPr/>
        </p:nvPicPr>
        <p:blipFill rotWithShape="1">
          <a:blip r:embed="rId3">
            <a:alphaModFix/>
          </a:blip>
          <a:srcRect b="0" l="0" r="0" t="0"/>
          <a:stretch/>
        </p:blipFill>
        <p:spPr>
          <a:xfrm>
            <a:off x="273050" y="236358"/>
            <a:ext cx="394241" cy="394200"/>
          </a:xfrm>
          <a:prstGeom prst="rect">
            <a:avLst/>
          </a:prstGeom>
          <a:noFill/>
          <a:ln>
            <a:noFill/>
          </a:ln>
        </p:spPr>
      </p:pic>
      <p:sp>
        <p:nvSpPr>
          <p:cNvPr id="174" name="Google Shape;174;p21"/>
          <p:cNvSpPr txBox="1"/>
          <p:nvPr/>
        </p:nvSpPr>
        <p:spPr>
          <a:xfrm>
            <a:off x="196850" y="672200"/>
            <a:ext cx="8745900" cy="2632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Arial"/>
              <a:buNone/>
            </a:pPr>
            <a:r>
              <a:rPr b="1" lang="en" sz="1800" u="sng">
                <a:solidFill>
                  <a:srgbClr val="1C1C1C"/>
                </a:solidFill>
              </a:rPr>
              <a:t>T</a:t>
            </a:r>
            <a:r>
              <a:rPr b="1" lang="en" sz="1500" u="sng">
                <a:solidFill>
                  <a:srgbClr val="1C1C1C"/>
                </a:solidFill>
              </a:rPr>
              <a:t>ask: </a:t>
            </a:r>
            <a:r>
              <a:rPr lang="en" sz="1500">
                <a:solidFill>
                  <a:srgbClr val="1C1C1C"/>
                </a:solidFill>
              </a:rPr>
              <a:t>What does home mean to you? What makes you proud about where you live?</a:t>
            </a:r>
            <a:endParaRPr sz="1500">
              <a:solidFill>
                <a:srgbClr val="1C1C1C"/>
              </a:solidFill>
            </a:endParaRPr>
          </a:p>
          <a:p>
            <a:pPr indent="0" lvl="0" marL="0" marR="0" rtl="0" algn="l">
              <a:lnSpc>
                <a:spcPct val="100000"/>
              </a:lnSpc>
              <a:spcBef>
                <a:spcPts val="0"/>
              </a:spcBef>
              <a:spcAft>
                <a:spcPts val="0"/>
              </a:spcAft>
              <a:buClr>
                <a:schemeClr val="dk1"/>
              </a:buClr>
              <a:buSzPts val="1800"/>
              <a:buFont typeface="Arial"/>
              <a:buNone/>
            </a:pPr>
            <a:r>
              <a:t/>
            </a:r>
            <a:endParaRPr sz="1500">
              <a:solidFill>
                <a:srgbClr val="1C1C1C"/>
              </a:solidFill>
            </a:endParaRPr>
          </a:p>
          <a:p>
            <a:pPr indent="0" lvl="0" marL="0" marR="0" rtl="0" algn="l">
              <a:lnSpc>
                <a:spcPct val="100000"/>
              </a:lnSpc>
              <a:spcBef>
                <a:spcPts val="0"/>
              </a:spcBef>
              <a:spcAft>
                <a:spcPts val="0"/>
              </a:spcAft>
              <a:buClr>
                <a:schemeClr val="dk1"/>
              </a:buClr>
              <a:buSzPts val="1800"/>
              <a:buFont typeface="Arial"/>
              <a:buNone/>
            </a:pPr>
            <a:r>
              <a:rPr lang="en" sz="1500">
                <a:solidFill>
                  <a:srgbClr val="1C1C1C"/>
                </a:solidFill>
              </a:rPr>
              <a:t>Product: create a product (slideshow presentation, leaflet, poster) about where you live, what it means to you and why you are proud to live in the location that you do. You could include photos, maps, models, the choice is up to you! This work could really help showcase the North East of England to people around the world!</a:t>
            </a:r>
            <a:endParaRPr sz="1500">
              <a:solidFill>
                <a:srgbClr val="1C1C1C"/>
              </a:solidFill>
            </a:endParaRPr>
          </a:p>
        </p:txBody>
      </p:sp>
      <p:sp>
        <p:nvSpPr>
          <p:cNvPr id="175" name="Google Shape;175;p21"/>
          <p:cNvSpPr txBox="1"/>
          <p:nvPr/>
        </p:nvSpPr>
        <p:spPr>
          <a:xfrm>
            <a:off x="196850" y="2720350"/>
            <a:ext cx="8745900" cy="1942200"/>
          </a:xfrm>
          <a:prstGeom prst="rect">
            <a:avLst/>
          </a:prstGeom>
          <a:no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600"/>
              <a:buFont typeface="Arial"/>
              <a:buNone/>
            </a:pPr>
            <a:r>
              <a:rPr b="1" lang="en" u="sng">
                <a:solidFill>
                  <a:srgbClr val="1C1C1C"/>
                </a:solidFill>
              </a:rPr>
              <a:t>Success Criteria to support learning, evidence needs to be provided:</a:t>
            </a:r>
            <a:endParaRPr b="1" u="sng">
              <a:solidFill>
                <a:srgbClr val="1C1C1C"/>
              </a:solidFill>
            </a:endParaRPr>
          </a:p>
          <a:p>
            <a:pPr indent="-203200" lvl="0" marL="171450" marR="0" rtl="0" algn="l">
              <a:lnSpc>
                <a:spcPct val="100000"/>
              </a:lnSpc>
              <a:spcBef>
                <a:spcPts val="0"/>
              </a:spcBef>
              <a:spcAft>
                <a:spcPts val="0"/>
              </a:spcAft>
              <a:buClr>
                <a:srgbClr val="1C1C1C"/>
              </a:buClr>
              <a:buSzPts val="1400"/>
              <a:buChar char="●"/>
            </a:pPr>
            <a:r>
              <a:rPr lang="en">
                <a:solidFill>
                  <a:srgbClr val="1C1C1C"/>
                </a:solidFill>
              </a:rPr>
              <a:t>Students will conduct some initial thinking and research into their ideas extending and enhancing their learning in a range of subjects </a:t>
            </a:r>
            <a:endParaRPr>
              <a:solidFill>
                <a:srgbClr val="1C1C1C"/>
              </a:solidFill>
            </a:endParaRPr>
          </a:p>
          <a:p>
            <a:pPr indent="-203200" lvl="0" marL="171450" marR="0" rtl="0" algn="l">
              <a:lnSpc>
                <a:spcPct val="100000"/>
              </a:lnSpc>
              <a:spcBef>
                <a:spcPts val="0"/>
              </a:spcBef>
              <a:spcAft>
                <a:spcPts val="0"/>
              </a:spcAft>
              <a:buClr>
                <a:srgbClr val="1C1C1C"/>
              </a:buClr>
              <a:buSzPts val="1400"/>
              <a:buChar char="●"/>
            </a:pPr>
            <a:r>
              <a:rPr lang="en">
                <a:solidFill>
                  <a:srgbClr val="1C1C1C"/>
                </a:solidFill>
              </a:rPr>
              <a:t>Students will explore and investigate how those ideas might look by planning them out and asking question to gather feedback</a:t>
            </a:r>
            <a:endParaRPr>
              <a:solidFill>
                <a:srgbClr val="1C1C1C"/>
              </a:solidFill>
            </a:endParaRPr>
          </a:p>
          <a:p>
            <a:pPr indent="-203200" lvl="0" marL="171450" marR="0" rtl="0" algn="l">
              <a:lnSpc>
                <a:spcPct val="100000"/>
              </a:lnSpc>
              <a:spcBef>
                <a:spcPts val="0"/>
              </a:spcBef>
              <a:spcAft>
                <a:spcPts val="0"/>
              </a:spcAft>
              <a:buClr>
                <a:srgbClr val="1C1C1C"/>
              </a:buClr>
              <a:buSzPts val="1400"/>
              <a:buChar char="●"/>
            </a:pPr>
            <a:r>
              <a:rPr lang="en">
                <a:solidFill>
                  <a:srgbClr val="1C1C1C"/>
                </a:solidFill>
              </a:rPr>
              <a:t>Students will make and create items and artefacts to represent their response to the overarching question. </a:t>
            </a:r>
            <a:endParaRPr>
              <a:solidFill>
                <a:srgbClr val="1C1C1C"/>
              </a:solidFill>
            </a:endParaRPr>
          </a:p>
          <a:p>
            <a:pPr indent="-203200" lvl="0" marL="171450" marR="0" rtl="0" algn="l">
              <a:lnSpc>
                <a:spcPct val="100000"/>
              </a:lnSpc>
              <a:spcBef>
                <a:spcPts val="0"/>
              </a:spcBef>
              <a:spcAft>
                <a:spcPts val="0"/>
              </a:spcAft>
              <a:buClr>
                <a:srgbClr val="1C1C1C"/>
              </a:buClr>
              <a:buSzPts val="1400"/>
              <a:buChar char="●"/>
            </a:pPr>
            <a:r>
              <a:rPr lang="en">
                <a:solidFill>
                  <a:srgbClr val="1C1C1C"/>
                </a:solidFill>
              </a:rPr>
              <a:t>Students will reflect on any improvements that they would make to their project </a:t>
            </a:r>
            <a:endParaRPr>
              <a:solidFill>
                <a:srgbClr val="1C1C1C"/>
              </a:solidFill>
            </a:endParaRPr>
          </a:p>
          <a:p>
            <a:pPr indent="-203200" lvl="0" marL="171450" marR="0" rtl="0" algn="l">
              <a:lnSpc>
                <a:spcPct val="100000"/>
              </a:lnSpc>
              <a:spcBef>
                <a:spcPts val="0"/>
              </a:spcBef>
              <a:spcAft>
                <a:spcPts val="0"/>
              </a:spcAft>
              <a:buClr>
                <a:srgbClr val="1C1C1C"/>
              </a:buClr>
              <a:buSzPts val="1400"/>
              <a:buChar char="●"/>
            </a:pPr>
            <a:r>
              <a:rPr lang="en">
                <a:solidFill>
                  <a:srgbClr val="1C1C1C"/>
                </a:solidFill>
              </a:rPr>
              <a:t>Students will evaluate the impact of their work </a:t>
            </a:r>
            <a:endParaRPr>
              <a:solidFill>
                <a:srgbClr val="1C1C1C"/>
              </a:solidFill>
            </a:endParaRPr>
          </a:p>
          <a:p>
            <a:pPr indent="-241300" lvl="0" marL="34290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241300" lvl="0" marL="34290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0" lvl="0" marL="0" marR="0" rtl="0" algn="l">
              <a:lnSpc>
                <a:spcPct val="100000"/>
              </a:lnSpc>
              <a:spcBef>
                <a:spcPts val="1200"/>
              </a:spcBef>
              <a:spcAft>
                <a:spcPts val="0"/>
              </a:spcAft>
              <a:buClr>
                <a:schemeClr val="dk1"/>
              </a:buClr>
              <a:buSzPts val="1600"/>
              <a:buFont typeface="Arial"/>
              <a:buNone/>
            </a:pPr>
            <a:r>
              <a:t/>
            </a:r>
            <a:endParaRPr b="0" i="0" sz="1100" u="none"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600"/>
              <a:buFont typeface="Arial"/>
              <a:buNone/>
            </a:pPr>
            <a:r>
              <a:t/>
            </a:r>
            <a:endParaRPr b="0" i="0" sz="900" u="none" cap="none" strike="noStrike">
              <a:solidFill>
                <a:srgbClr val="1C1C1C"/>
              </a:solidFill>
              <a:latin typeface="Arial"/>
              <a:ea typeface="Arial"/>
              <a:cs typeface="Arial"/>
              <a:sym typeface="Arial"/>
            </a:endParaRPr>
          </a:p>
          <a:p>
            <a:pPr indent="-228600" lvl="0" marL="673100" marR="0" rtl="0" algn="l">
              <a:lnSpc>
                <a:spcPct val="115000"/>
              </a:lnSpc>
              <a:spcBef>
                <a:spcPts val="1200"/>
              </a:spcBef>
              <a:spcAft>
                <a:spcPts val="0"/>
              </a:spcAft>
              <a:buClr>
                <a:srgbClr val="000000"/>
              </a:buClr>
              <a:buSzPts val="1600"/>
              <a:buFont typeface="Arial"/>
              <a:buNone/>
            </a:pPr>
            <a:r>
              <a:t/>
            </a:r>
            <a:endParaRPr b="0" i="0" sz="1100" u="none" cap="none" strike="noStrike">
              <a:solidFill>
                <a:srgbClr val="1C1C1C"/>
              </a:solidFill>
              <a:latin typeface="Comic Sans MS"/>
              <a:ea typeface="Comic Sans MS"/>
              <a:cs typeface="Comic Sans MS"/>
              <a:sym typeface="Comic Sans MS"/>
            </a:endParaRPr>
          </a:p>
          <a:p>
            <a:pPr indent="0" lvl="0" marL="0" marR="0" rtl="0" algn="l">
              <a:lnSpc>
                <a:spcPct val="100000"/>
              </a:lnSpc>
              <a:spcBef>
                <a:spcPts val="120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t/>
            </a:r>
            <a:endParaRPr b="1" i="0" sz="900" u="sng" cap="none" strike="noStrike">
              <a:solidFill>
                <a:srgbClr val="1C1C1C"/>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900" u="sng" cap="none" strike="noStrike">
              <a:solidFill>
                <a:srgbClr val="1C1C1C"/>
              </a:solidFill>
              <a:latin typeface="Arial"/>
              <a:ea typeface="Arial"/>
              <a:cs typeface="Arial"/>
              <a:sym typeface="Arial"/>
            </a:endParaRPr>
          </a:p>
        </p:txBody>
      </p:sp>
      <p:sp>
        <p:nvSpPr>
          <p:cNvPr id="176" name="Google Shape;176;p21"/>
          <p:cNvSpPr txBox="1"/>
          <p:nvPr/>
        </p:nvSpPr>
        <p:spPr>
          <a:xfrm>
            <a:off x="6163375" y="4403975"/>
            <a:ext cx="2779500" cy="579600"/>
          </a:xfrm>
          <a:prstGeom prst="rect">
            <a:avLst/>
          </a:prstGeom>
          <a:solidFill>
            <a:srgbClr val="FFFF00"/>
          </a:solidFill>
          <a:ln cap="flat" cmpd="sng" w="9525">
            <a:solidFill>
              <a:srgbClr val="23A7F9"/>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1C1C1C"/>
              </a:buClr>
              <a:buSzPts val="1600"/>
              <a:buFont typeface="Arial"/>
              <a:buNone/>
            </a:pPr>
            <a:r>
              <a:rPr b="1" i="0" lang="en" sz="1600" u="sng" cap="none" strike="noStrike">
                <a:solidFill>
                  <a:srgbClr val="1C1C1C"/>
                </a:solidFill>
                <a:latin typeface="Arial"/>
                <a:ea typeface="Arial"/>
                <a:cs typeface="Arial"/>
                <a:sym typeface="Arial"/>
              </a:rPr>
              <a:t>Due date</a:t>
            </a:r>
            <a:r>
              <a:rPr b="0" i="0" lang="en" sz="1600" u="none" cap="none" strike="noStrike">
                <a:solidFill>
                  <a:srgbClr val="1C1C1C"/>
                </a:solidFill>
                <a:latin typeface="Arial"/>
                <a:ea typeface="Arial"/>
                <a:cs typeface="Arial"/>
                <a:sym typeface="Arial"/>
              </a:rPr>
              <a:t>:</a:t>
            </a:r>
            <a:endParaRPr b="0" i="0" sz="1600" u="none" cap="none" strike="noStrike">
              <a:solidFill>
                <a:srgbClr val="1C1C1C"/>
              </a:solidFill>
              <a:latin typeface="Arial"/>
              <a:ea typeface="Arial"/>
              <a:cs typeface="Arial"/>
              <a:sym typeface="Arial"/>
            </a:endParaRPr>
          </a:p>
          <a:p>
            <a:pPr indent="0" lvl="0" marL="0" marR="0" rtl="0" algn="ctr">
              <a:lnSpc>
                <a:spcPct val="100000"/>
              </a:lnSpc>
              <a:spcBef>
                <a:spcPts val="0"/>
              </a:spcBef>
              <a:spcAft>
                <a:spcPts val="0"/>
              </a:spcAft>
              <a:buClr>
                <a:srgbClr val="1C1C1C"/>
              </a:buClr>
              <a:buSzPts val="1600"/>
              <a:buFont typeface="Arial"/>
              <a:buNone/>
            </a:pPr>
            <a:r>
              <a:rPr b="0" i="0" lang="en" sz="1600" u="none" cap="none" strike="noStrike">
                <a:solidFill>
                  <a:srgbClr val="1C1C1C"/>
                </a:solidFill>
                <a:latin typeface="Arial"/>
                <a:ea typeface="Arial"/>
                <a:cs typeface="Arial"/>
                <a:sym typeface="Arial"/>
              </a:rPr>
              <a:t>Monday 21st October 2024 </a:t>
            </a:r>
            <a:endParaRPr b="0" i="0" sz="1600" u="none" cap="none" strike="noStrike">
              <a:solidFill>
                <a:srgbClr val="1C1C1C"/>
              </a:solidFill>
              <a:latin typeface="Arial"/>
              <a:ea typeface="Arial"/>
              <a:cs typeface="Arial"/>
              <a:sym typeface="Arial"/>
            </a:endParaRPr>
          </a:p>
        </p:txBody>
      </p:sp>
      <p:sp>
        <p:nvSpPr>
          <p:cNvPr id="177" name="Google Shape;177;p21"/>
          <p:cNvSpPr txBox="1"/>
          <p:nvPr/>
        </p:nvSpPr>
        <p:spPr>
          <a:xfrm>
            <a:off x="7641375" y="144075"/>
            <a:ext cx="1444200" cy="760200"/>
          </a:xfrm>
          <a:prstGeom prst="rect">
            <a:avLst/>
          </a:prstGeom>
          <a:solidFill>
            <a:srgbClr val="EAD1D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2"/>
                </a:solidFill>
                <a:latin typeface="Calibri"/>
                <a:ea typeface="Calibri"/>
                <a:cs typeface="Calibri"/>
                <a:sym typeface="Calibri"/>
              </a:rPr>
              <a:t>Class code for enrichment work: </a:t>
            </a:r>
            <a:r>
              <a:rPr lang="en">
                <a:highlight>
                  <a:srgbClr val="FFFFFF"/>
                </a:highlight>
                <a:latin typeface="Roboto"/>
                <a:ea typeface="Roboto"/>
                <a:cs typeface="Roboto"/>
                <a:sym typeface="Roboto"/>
              </a:rPr>
              <a:t>2hslp5i</a:t>
            </a:r>
            <a:r>
              <a:rPr lang="en" sz="1200">
                <a:highlight>
                  <a:srgbClr val="FFFFFF"/>
                </a:highlight>
                <a:latin typeface="Roboto"/>
                <a:ea typeface="Roboto"/>
                <a:cs typeface="Roboto"/>
                <a:sym typeface="Roboto"/>
              </a:rPr>
              <a:t> </a:t>
            </a:r>
            <a:endParaRPr sz="1200">
              <a:solidFill>
                <a:schemeClr val="dk2"/>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