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7" roundtripDataSignature="AMtx7mj3mLKyS0EG8IO83p++l8iTcArG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g113bf7c196f_0_22:notes"/>
          <p:cNvSpPr txBox="1"/>
          <p:nvPr>
            <p:ph idx="1" type="body"/>
          </p:nvPr>
        </p:nvSpPr>
        <p:spPr>
          <a:xfrm>
            <a:off x="701675" y="4473575"/>
            <a:ext cx="5607000" cy="36609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7" name="Google Shape;17;g113bf7c196f_0_22:notes"/>
          <p:cNvSpPr/>
          <p:nvPr>
            <p:ph idx="2" type="sldImg"/>
          </p:nvPr>
        </p:nvSpPr>
        <p:spPr>
          <a:xfrm>
            <a:off x="2328863" y="1162050"/>
            <a:ext cx="23526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7058"/>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18" name="Shape 18"/>
        <p:cNvGrpSpPr/>
        <p:nvPr/>
      </p:nvGrpSpPr>
      <p:grpSpPr>
        <a:xfrm>
          <a:off x="0" y="0"/>
          <a:ext cx="0" cy="0"/>
          <a:chOff x="0" y="0"/>
          <a:chExt cx="0" cy="0"/>
        </a:xfrm>
      </p:grpSpPr>
      <p:sp>
        <p:nvSpPr>
          <p:cNvPr id="19" name="Google Shape;19;g113bf7c196f_0_22"/>
          <p:cNvSpPr txBox="1"/>
          <p:nvPr/>
        </p:nvSpPr>
        <p:spPr>
          <a:xfrm>
            <a:off x="350825" y="4881275"/>
            <a:ext cx="6130800" cy="33054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1" u="sng">
              <a:solidFill>
                <a:schemeClr val="dk1"/>
              </a:solidFill>
            </a:endParaRPr>
          </a:p>
          <a:p>
            <a:pPr indent="0" lvl="0" marL="0" marR="0" rtl="0" algn="l">
              <a:lnSpc>
                <a:spcPct val="100000"/>
              </a:lnSpc>
              <a:spcBef>
                <a:spcPts val="0"/>
              </a:spcBef>
              <a:spcAft>
                <a:spcPts val="0"/>
              </a:spcAft>
              <a:buClr>
                <a:srgbClr val="000000"/>
              </a:buClr>
              <a:buSzPts val="1400"/>
              <a:buFont typeface="Arial"/>
              <a:buNone/>
            </a:pPr>
            <a:r>
              <a:rPr lang="en-US" sz="1600"/>
              <a:t>Set out </a:t>
            </a:r>
            <a:r>
              <a:rPr lang="en-US" sz="1600"/>
              <a:t>your diary neatly, listing the days Monday- Sunday (in French) down the left hand side, adding column headings for each of the meals across the top (in French). Each day, record what you eat and drink! If you particularly liked one of your meals, add a positive comment in french, like ‘delicieux!’</a:t>
            </a:r>
            <a:endParaRPr sz="1600"/>
          </a:p>
          <a:p>
            <a:pPr indent="0" lvl="0" marL="0" marR="0" rtl="0" algn="l">
              <a:lnSpc>
                <a:spcPct val="100000"/>
              </a:lnSpc>
              <a:spcBef>
                <a:spcPts val="0"/>
              </a:spcBef>
              <a:spcAft>
                <a:spcPts val="0"/>
              </a:spcAft>
              <a:buClr>
                <a:srgbClr val="000000"/>
              </a:buClr>
              <a:buSzPts val="1400"/>
              <a:buFont typeface="Arial"/>
              <a:buNone/>
            </a:pPr>
            <a:r>
              <a:t/>
            </a:r>
            <a:endParaRPr sz="1600"/>
          </a:p>
          <a:p>
            <a:pPr indent="0" lvl="0" marL="0" marR="0" rtl="0" algn="l">
              <a:lnSpc>
                <a:spcPct val="100000"/>
              </a:lnSpc>
              <a:spcBef>
                <a:spcPts val="0"/>
              </a:spcBef>
              <a:spcAft>
                <a:spcPts val="0"/>
              </a:spcAft>
              <a:buClr>
                <a:srgbClr val="000000"/>
              </a:buClr>
              <a:buSzPts val="1400"/>
              <a:buFont typeface="Arial"/>
              <a:buNone/>
            </a:pPr>
            <a:r>
              <a:rPr b="0" i="0" lang="en-US" sz="1600" u="none" cap="none" strike="noStrike">
                <a:solidFill>
                  <a:srgbClr val="000000"/>
                </a:solidFill>
                <a:latin typeface="Arial"/>
                <a:ea typeface="Arial"/>
                <a:cs typeface="Arial"/>
                <a:sym typeface="Arial"/>
              </a:rPr>
              <a:t>You can use </a:t>
            </a:r>
            <a:r>
              <a:rPr lang="en-US" sz="1600"/>
              <a:t>an online </a:t>
            </a:r>
            <a:r>
              <a:rPr lang="en-US" sz="1600"/>
              <a:t>dictionary</a:t>
            </a:r>
            <a:r>
              <a:rPr lang="en-US" sz="1600"/>
              <a:t> for vocab that </a:t>
            </a:r>
            <a:r>
              <a:rPr lang="en-US" sz="1600"/>
              <a:t>you don’t know, like www,wordreference.com</a:t>
            </a:r>
            <a:r>
              <a:rPr b="0" i="0" lang="en-US"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p:txBody>
      </p:sp>
      <p:pic>
        <p:nvPicPr>
          <p:cNvPr id="20" name="Google Shape;20;g113bf7c196f_0_22"/>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21" name="Google Shape;21;g113bf7c196f_0_22"/>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Spring 2</a:t>
            </a:r>
            <a:endParaRPr b="0" i="0" sz="1400" u="none" cap="none" strike="noStrike">
              <a:solidFill>
                <a:srgbClr val="000000"/>
              </a:solidFill>
              <a:latin typeface="Arial"/>
              <a:ea typeface="Arial"/>
              <a:cs typeface="Arial"/>
              <a:sym typeface="Arial"/>
            </a:endParaRPr>
          </a:p>
        </p:txBody>
      </p:sp>
      <p:sp>
        <p:nvSpPr>
          <p:cNvPr id="22" name="Google Shape;22;g113bf7c196f_0_22"/>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7       </a:t>
            </a:r>
            <a:endParaRPr b="0" i="0" sz="1400" u="none" cap="none" strike="noStrike">
              <a:solidFill>
                <a:srgbClr val="000000"/>
              </a:solidFill>
              <a:latin typeface="Arial"/>
              <a:ea typeface="Arial"/>
              <a:cs typeface="Arial"/>
              <a:sym typeface="Arial"/>
            </a:endParaRPr>
          </a:p>
        </p:txBody>
      </p:sp>
      <p:sp>
        <p:nvSpPr>
          <p:cNvPr id="23" name="Google Shape;23;g113bf7c196f_0_22"/>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French   </a:t>
            </a:r>
            <a:endParaRPr b="0" i="0" sz="1400" u="none" cap="none" strike="noStrike">
              <a:solidFill>
                <a:srgbClr val="000000"/>
              </a:solidFill>
              <a:latin typeface="Arial"/>
              <a:ea typeface="Arial"/>
              <a:cs typeface="Arial"/>
              <a:sym typeface="Arial"/>
            </a:endParaRPr>
          </a:p>
        </p:txBody>
      </p:sp>
      <p:sp>
        <p:nvSpPr>
          <p:cNvPr id="24" name="Google Shape;24;g113bf7c196f_0_22"/>
          <p:cNvSpPr txBox="1"/>
          <p:nvPr/>
        </p:nvSpPr>
        <p:spPr>
          <a:xfrm>
            <a:off x="376250" y="2139950"/>
            <a:ext cx="6105600" cy="11931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Our topic is all about Francophone cuisine this half-term</a:t>
            </a:r>
            <a:endParaRPr b="0" i="0" sz="1600" u="none" cap="none" strike="noStrike">
              <a:solidFill>
                <a:schemeClr val="dk1"/>
              </a:solidFill>
              <a:latin typeface="Arial"/>
              <a:ea typeface="Arial"/>
              <a:cs typeface="Arial"/>
              <a:sym typeface="Arial"/>
            </a:endParaRPr>
          </a:p>
        </p:txBody>
      </p:sp>
      <p:sp>
        <p:nvSpPr>
          <p:cNvPr id="25" name="Google Shape;25;g113bf7c196f_0_22"/>
          <p:cNvSpPr txBox="1"/>
          <p:nvPr/>
        </p:nvSpPr>
        <p:spPr>
          <a:xfrm>
            <a:off x="350825" y="3333050"/>
            <a:ext cx="6130800" cy="13836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Your Task:</a:t>
            </a:r>
            <a:endParaRPr b="1" i="0" sz="1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Create a </a:t>
            </a:r>
            <a:r>
              <a:rPr lang="en-US" sz="1600">
                <a:solidFill>
                  <a:schemeClr val="dk1"/>
                </a:solidFill>
              </a:rPr>
              <a:t>food diary for a week, recording the things you eat and drink on each day for each meal.</a:t>
            </a:r>
            <a:endParaRPr b="0" i="0" sz="1600" u="none" cap="none" strike="noStrike">
              <a:solidFill>
                <a:srgbClr val="000000"/>
              </a:solidFill>
              <a:latin typeface="Arial"/>
              <a:ea typeface="Arial"/>
              <a:cs typeface="Arial"/>
              <a:sym typeface="Arial"/>
            </a:endParaRPr>
          </a:p>
        </p:txBody>
      </p:sp>
      <p:sp>
        <p:nvSpPr>
          <p:cNvPr id="26" name="Google Shape;26;g113bf7c196f_0_22"/>
          <p:cNvSpPr txBox="1"/>
          <p:nvPr/>
        </p:nvSpPr>
        <p:spPr>
          <a:xfrm>
            <a:off x="4857750" y="8221650"/>
            <a:ext cx="1890600"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 Monday 27th March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